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Lst>
  <p:sldSz cx="18288000" cy="10287000"/>
  <p:notesSz cx="6858000" cy="9144000"/>
  <p:embeddedFontLst>
    <p:embeddedFont>
      <p:font typeface="Berkshire Swash" panose="020B0604020202020204" charset="0"/>
      <p:regular r:id="rId29"/>
    </p:embeddedFont>
    <p:embeddedFont>
      <p:font typeface="Hammersmith One" panose="020F0502020204030204" pitchFamily="2" charset="0"/>
      <p:regular r:id="rId30"/>
    </p:embeddedFont>
    <p:embeddedFont>
      <p:font typeface="ITC Benguiat Bold" panose="020B0604020202020204" charset="0"/>
      <p:regular r:id="rId31"/>
    </p:embeddedFont>
    <p:embeddedFont>
      <p:font typeface="Le Petit Cochon" panose="020B0604020202020204" charset="0"/>
      <p:regular r:id="rId32"/>
    </p:embeddedFont>
    <p:embeddedFont>
      <p:font typeface="Mali" panose="020B0604020202020204" charset="-34"/>
      <p:regular r:id="rId33"/>
    </p:embeddedFont>
    <p:embeddedFont>
      <p:font typeface="Mali Bold" panose="020B0604020202020204" charset="-34"/>
      <p:regular r:id="rId34"/>
    </p:embeddedFont>
    <p:embeddedFont>
      <p:font typeface="Open Sans" panose="020B0606030504020204" pitchFamily="34" charset="0"/>
      <p:regular r:id="rId35"/>
      <p:bold r:id="rId36"/>
      <p:italic r:id="rId37"/>
      <p:boldItalic r:id="rId38"/>
    </p:embeddedFont>
    <p:embeddedFont>
      <p:font typeface="Quicksand Medium" panose="020B0604020202020204" charset="0"/>
      <p:regular r:id="rId39"/>
    </p:embeddedFont>
    <p:embeddedFont>
      <p:font typeface="Quicksand Medium Bold" panose="020B0604020202020204"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1" d="100"/>
          <a:sy n="41" d="100"/>
        </p:scale>
        <p:origin x="972"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jpeg>
</file>

<file path=ppt/media/image18.png>
</file>

<file path=ppt/media/image19.png>
</file>

<file path=ppt/media/image2.png>
</file>

<file path=ppt/media/image20.jpeg>
</file>

<file path=ppt/media/image21.jpeg>
</file>

<file path=ppt/media/image22.jpeg>
</file>

<file path=ppt/media/image23.png>
</file>

<file path=ppt/media/image24.jpeg>
</file>

<file path=ppt/media/image25.jpeg>
</file>

<file path=ppt/media/image26.png>
</file>

<file path=ppt/media/image27.jpeg>
</file>

<file path=ppt/media/image28.jpe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853"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854"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855"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856"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57"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858"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798" name="Title 1"/>
          <p:cNvSpPr>
            <a:spLocks noGrp="1"/>
          </p:cNvSpPr>
          <p:nvPr>
            <p:ph type="ctrTitle"/>
          </p:nvPr>
        </p:nvSpPr>
        <p:spPr>
          <a:xfrm>
            <a:off x="685800" y="2130425"/>
            <a:ext cx="7772400" cy="1470025"/>
          </a:xfrm>
        </p:spPr>
        <p:txBody>
          <a:bodyPr/>
          <a:lstStyle/>
          <a:p>
            <a:r>
              <a:rPr lang="en-US"/>
              <a:t>Click to edit Master title style</a:t>
            </a:r>
          </a:p>
        </p:txBody>
      </p:sp>
      <p:sp>
        <p:nvSpPr>
          <p:cNvPr id="1048799"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048800" name="Date Placeholder 3"/>
          <p:cNvSpPr>
            <a:spLocks noGrp="1"/>
          </p:cNvSpPr>
          <p:nvPr>
            <p:ph type="dt" sz="half" idx="10"/>
          </p:nvPr>
        </p:nvSpPr>
        <p:spPr/>
        <p:txBody>
          <a:bodyPr/>
          <a:lstStyle/>
          <a:p>
            <a:fld id="{1D8BD707-D9CF-40AE-B4C6-C98DA3205C09}" type="datetimeFigureOut">
              <a:rPr lang="en-US" smtClean="0"/>
              <a:t>2/13/2025</a:t>
            </a:fld>
            <a:endParaRPr lang="en-US"/>
          </a:p>
        </p:txBody>
      </p:sp>
      <p:sp>
        <p:nvSpPr>
          <p:cNvPr id="1048801" name="Footer Placeholder 4"/>
          <p:cNvSpPr>
            <a:spLocks noGrp="1"/>
          </p:cNvSpPr>
          <p:nvPr>
            <p:ph type="ftr" sz="quarter" idx="11"/>
          </p:nvPr>
        </p:nvSpPr>
        <p:spPr/>
        <p:txBody>
          <a:bodyPr/>
          <a:lstStyle/>
          <a:p>
            <a:endParaRPr lang="en-US"/>
          </a:p>
        </p:txBody>
      </p:sp>
      <p:sp>
        <p:nvSpPr>
          <p:cNvPr id="1048802"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823" name="Title 1"/>
          <p:cNvSpPr>
            <a:spLocks noGrp="1"/>
          </p:cNvSpPr>
          <p:nvPr>
            <p:ph type="title"/>
          </p:nvPr>
        </p:nvSpPr>
        <p:spPr/>
        <p:txBody>
          <a:bodyPr/>
          <a:lstStyle/>
          <a:p>
            <a:r>
              <a:rPr lang="en-US"/>
              <a:t>Click to edit Master title style</a:t>
            </a:r>
          </a:p>
        </p:txBody>
      </p:sp>
      <p:sp>
        <p:nvSpPr>
          <p:cNvPr id="1048824"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25" name="Date Placeholder 3"/>
          <p:cNvSpPr>
            <a:spLocks noGrp="1"/>
          </p:cNvSpPr>
          <p:nvPr>
            <p:ph type="dt" sz="half" idx="10"/>
          </p:nvPr>
        </p:nvSpPr>
        <p:spPr/>
        <p:txBody>
          <a:bodyPr/>
          <a:lstStyle/>
          <a:p>
            <a:fld id="{1D8BD707-D9CF-40AE-B4C6-C98DA3205C09}" type="datetimeFigureOut">
              <a:rPr lang="en-US" smtClean="0"/>
              <a:t>2/13/2025</a:t>
            </a:fld>
            <a:endParaRPr lang="en-US"/>
          </a:p>
        </p:txBody>
      </p:sp>
      <p:sp>
        <p:nvSpPr>
          <p:cNvPr id="1048826" name="Footer Placeholder 4"/>
          <p:cNvSpPr>
            <a:spLocks noGrp="1"/>
          </p:cNvSpPr>
          <p:nvPr>
            <p:ph type="ftr" sz="quarter" idx="11"/>
          </p:nvPr>
        </p:nvSpPr>
        <p:spPr/>
        <p:txBody>
          <a:bodyPr/>
          <a:lstStyle/>
          <a:p>
            <a:endParaRPr lang="en-US"/>
          </a:p>
        </p:txBody>
      </p:sp>
      <p:sp>
        <p:nvSpPr>
          <p:cNvPr id="1048827"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807"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1048808"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09" name="Date Placeholder 3"/>
          <p:cNvSpPr>
            <a:spLocks noGrp="1"/>
          </p:cNvSpPr>
          <p:nvPr>
            <p:ph type="dt" sz="half" idx="10"/>
          </p:nvPr>
        </p:nvSpPr>
        <p:spPr/>
        <p:txBody>
          <a:bodyPr/>
          <a:lstStyle/>
          <a:p>
            <a:fld id="{1D8BD707-D9CF-40AE-B4C6-C98DA3205C09}" type="datetimeFigureOut">
              <a:rPr lang="en-US" smtClean="0"/>
              <a:t>2/13/2025</a:t>
            </a:fld>
            <a:endParaRPr lang="en-US"/>
          </a:p>
        </p:txBody>
      </p:sp>
      <p:sp>
        <p:nvSpPr>
          <p:cNvPr id="1048810" name="Footer Placeholder 4"/>
          <p:cNvSpPr>
            <a:spLocks noGrp="1"/>
          </p:cNvSpPr>
          <p:nvPr>
            <p:ph type="ftr" sz="quarter" idx="11"/>
          </p:nvPr>
        </p:nvSpPr>
        <p:spPr/>
        <p:txBody>
          <a:bodyPr/>
          <a:lstStyle/>
          <a:p>
            <a:endParaRPr lang="en-US"/>
          </a:p>
        </p:txBody>
      </p:sp>
      <p:sp>
        <p:nvSpPr>
          <p:cNvPr id="1048811"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812" name="Title 1"/>
          <p:cNvSpPr>
            <a:spLocks noGrp="1"/>
          </p:cNvSpPr>
          <p:nvPr>
            <p:ph type="title"/>
          </p:nvPr>
        </p:nvSpPr>
        <p:spPr/>
        <p:txBody>
          <a:bodyPr/>
          <a:lstStyle/>
          <a:p>
            <a:r>
              <a:rPr lang="en-US"/>
              <a:t>Click to edit Master title style</a:t>
            </a:r>
          </a:p>
        </p:txBody>
      </p:sp>
      <p:sp>
        <p:nvSpPr>
          <p:cNvPr id="104881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14" name="Date Placeholder 3"/>
          <p:cNvSpPr>
            <a:spLocks noGrp="1"/>
          </p:cNvSpPr>
          <p:nvPr>
            <p:ph type="dt" sz="half" idx="10"/>
          </p:nvPr>
        </p:nvSpPr>
        <p:spPr/>
        <p:txBody>
          <a:bodyPr/>
          <a:lstStyle/>
          <a:p>
            <a:fld id="{1D8BD707-D9CF-40AE-B4C6-C98DA3205C09}" type="datetimeFigureOut">
              <a:rPr lang="en-US" smtClean="0"/>
              <a:t>2/13/2025</a:t>
            </a:fld>
            <a:endParaRPr lang="en-US"/>
          </a:p>
        </p:txBody>
      </p:sp>
      <p:sp>
        <p:nvSpPr>
          <p:cNvPr id="1048815" name="Footer Placeholder 4"/>
          <p:cNvSpPr>
            <a:spLocks noGrp="1"/>
          </p:cNvSpPr>
          <p:nvPr>
            <p:ph type="ftr" sz="quarter" idx="11"/>
          </p:nvPr>
        </p:nvSpPr>
        <p:spPr/>
        <p:txBody>
          <a:bodyPr/>
          <a:lstStyle/>
          <a:p>
            <a:endParaRPr lang="en-US"/>
          </a:p>
        </p:txBody>
      </p:sp>
      <p:sp>
        <p:nvSpPr>
          <p:cNvPr id="104881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828"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1048829"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830" name="Date Placeholder 3"/>
          <p:cNvSpPr>
            <a:spLocks noGrp="1"/>
          </p:cNvSpPr>
          <p:nvPr>
            <p:ph type="dt" sz="half" idx="10"/>
          </p:nvPr>
        </p:nvSpPr>
        <p:spPr/>
        <p:txBody>
          <a:bodyPr/>
          <a:lstStyle/>
          <a:p>
            <a:fld id="{1D8BD707-D9CF-40AE-B4C6-C98DA3205C09}" type="datetimeFigureOut">
              <a:rPr lang="en-US" smtClean="0"/>
              <a:t>2/13/2025</a:t>
            </a:fld>
            <a:endParaRPr lang="en-US"/>
          </a:p>
        </p:txBody>
      </p:sp>
      <p:sp>
        <p:nvSpPr>
          <p:cNvPr id="1048831" name="Footer Placeholder 4"/>
          <p:cNvSpPr>
            <a:spLocks noGrp="1"/>
          </p:cNvSpPr>
          <p:nvPr>
            <p:ph type="ftr" sz="quarter" idx="11"/>
          </p:nvPr>
        </p:nvSpPr>
        <p:spPr/>
        <p:txBody>
          <a:bodyPr/>
          <a:lstStyle/>
          <a:p>
            <a:endParaRPr lang="en-US"/>
          </a:p>
        </p:txBody>
      </p:sp>
      <p:sp>
        <p:nvSpPr>
          <p:cNvPr id="1048832"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833" name="Title 1"/>
          <p:cNvSpPr>
            <a:spLocks noGrp="1"/>
          </p:cNvSpPr>
          <p:nvPr>
            <p:ph type="title"/>
          </p:nvPr>
        </p:nvSpPr>
        <p:spPr/>
        <p:txBody>
          <a:bodyPr/>
          <a:lstStyle/>
          <a:p>
            <a:r>
              <a:rPr lang="en-US"/>
              <a:t>Click to edit Master title style</a:t>
            </a:r>
          </a:p>
        </p:txBody>
      </p:sp>
      <p:sp>
        <p:nvSpPr>
          <p:cNvPr id="1048834"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35"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36" name="Date Placeholder 4"/>
          <p:cNvSpPr>
            <a:spLocks noGrp="1"/>
          </p:cNvSpPr>
          <p:nvPr>
            <p:ph type="dt" sz="half" idx="10"/>
          </p:nvPr>
        </p:nvSpPr>
        <p:spPr/>
        <p:txBody>
          <a:bodyPr/>
          <a:lstStyle/>
          <a:p>
            <a:fld id="{1D8BD707-D9CF-40AE-B4C6-C98DA3205C09}" type="datetimeFigureOut">
              <a:rPr lang="en-US" smtClean="0"/>
              <a:t>2/13/2025</a:t>
            </a:fld>
            <a:endParaRPr lang="en-US"/>
          </a:p>
        </p:txBody>
      </p:sp>
      <p:sp>
        <p:nvSpPr>
          <p:cNvPr id="1048837" name="Footer Placeholder 5"/>
          <p:cNvSpPr>
            <a:spLocks noGrp="1"/>
          </p:cNvSpPr>
          <p:nvPr>
            <p:ph type="ftr" sz="quarter" idx="11"/>
          </p:nvPr>
        </p:nvSpPr>
        <p:spPr/>
        <p:txBody>
          <a:bodyPr/>
          <a:lstStyle/>
          <a:p>
            <a:endParaRPr lang="en-US"/>
          </a:p>
        </p:txBody>
      </p:sp>
      <p:sp>
        <p:nvSpPr>
          <p:cNvPr id="1048838"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839" name="Title 1"/>
          <p:cNvSpPr>
            <a:spLocks noGrp="1"/>
          </p:cNvSpPr>
          <p:nvPr>
            <p:ph type="title"/>
          </p:nvPr>
        </p:nvSpPr>
        <p:spPr/>
        <p:txBody>
          <a:bodyPr/>
          <a:lstStyle/>
          <a:p>
            <a:r>
              <a:rPr lang="en-US"/>
              <a:t>Click to edit Master title style</a:t>
            </a:r>
          </a:p>
        </p:txBody>
      </p:sp>
      <p:sp>
        <p:nvSpPr>
          <p:cNvPr id="1048840"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41"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42"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43"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44" name="Date Placeholder 6"/>
          <p:cNvSpPr>
            <a:spLocks noGrp="1"/>
          </p:cNvSpPr>
          <p:nvPr>
            <p:ph type="dt" sz="half" idx="10"/>
          </p:nvPr>
        </p:nvSpPr>
        <p:spPr/>
        <p:txBody>
          <a:bodyPr/>
          <a:lstStyle/>
          <a:p>
            <a:fld id="{1D8BD707-D9CF-40AE-B4C6-C98DA3205C09}" type="datetimeFigureOut">
              <a:rPr lang="en-US" smtClean="0"/>
              <a:t>2/13/2025</a:t>
            </a:fld>
            <a:endParaRPr lang="en-US"/>
          </a:p>
        </p:txBody>
      </p:sp>
      <p:sp>
        <p:nvSpPr>
          <p:cNvPr id="1048845" name="Footer Placeholder 7"/>
          <p:cNvSpPr>
            <a:spLocks noGrp="1"/>
          </p:cNvSpPr>
          <p:nvPr>
            <p:ph type="ftr" sz="quarter" idx="11"/>
          </p:nvPr>
        </p:nvSpPr>
        <p:spPr/>
        <p:txBody>
          <a:bodyPr/>
          <a:lstStyle/>
          <a:p>
            <a:endParaRPr lang="en-US"/>
          </a:p>
        </p:txBody>
      </p:sp>
      <p:sp>
        <p:nvSpPr>
          <p:cNvPr id="1048846"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803" name="Title 1"/>
          <p:cNvSpPr>
            <a:spLocks noGrp="1"/>
          </p:cNvSpPr>
          <p:nvPr>
            <p:ph type="title"/>
          </p:nvPr>
        </p:nvSpPr>
        <p:spPr/>
        <p:txBody>
          <a:bodyPr/>
          <a:lstStyle/>
          <a:p>
            <a:r>
              <a:rPr lang="en-US"/>
              <a:t>Click to edit Master title style</a:t>
            </a:r>
          </a:p>
        </p:txBody>
      </p:sp>
      <p:sp>
        <p:nvSpPr>
          <p:cNvPr id="1048804" name="Date Placeholder 2"/>
          <p:cNvSpPr>
            <a:spLocks noGrp="1"/>
          </p:cNvSpPr>
          <p:nvPr>
            <p:ph type="dt" sz="half" idx="10"/>
          </p:nvPr>
        </p:nvSpPr>
        <p:spPr/>
        <p:txBody>
          <a:bodyPr/>
          <a:lstStyle/>
          <a:p>
            <a:fld id="{1D8BD707-D9CF-40AE-B4C6-C98DA3205C09}" type="datetimeFigureOut">
              <a:rPr lang="en-US" smtClean="0"/>
              <a:t>2/13/2025</a:t>
            </a:fld>
            <a:endParaRPr lang="en-US"/>
          </a:p>
        </p:txBody>
      </p:sp>
      <p:sp>
        <p:nvSpPr>
          <p:cNvPr id="1048805" name="Footer Placeholder 3"/>
          <p:cNvSpPr>
            <a:spLocks noGrp="1"/>
          </p:cNvSpPr>
          <p:nvPr>
            <p:ph type="ftr" sz="quarter" idx="11"/>
          </p:nvPr>
        </p:nvSpPr>
        <p:spPr/>
        <p:txBody>
          <a:bodyPr/>
          <a:lstStyle/>
          <a:p>
            <a:endParaRPr lang="en-US"/>
          </a:p>
        </p:txBody>
      </p:sp>
      <p:sp>
        <p:nvSpPr>
          <p:cNvPr id="1048806"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581" name="Date Placeholder 1"/>
          <p:cNvSpPr>
            <a:spLocks noGrp="1"/>
          </p:cNvSpPr>
          <p:nvPr>
            <p:ph type="dt" sz="half" idx="10"/>
          </p:nvPr>
        </p:nvSpPr>
        <p:spPr/>
        <p:txBody>
          <a:bodyPr/>
          <a:lstStyle/>
          <a:p>
            <a:fld id="{1D8BD707-D9CF-40AE-B4C6-C98DA3205C09}" type="datetimeFigureOut">
              <a:rPr lang="en-US" smtClean="0"/>
              <a:t>2/13/2025</a:t>
            </a:fld>
            <a:endParaRPr lang="en-US"/>
          </a:p>
        </p:txBody>
      </p:sp>
      <p:sp>
        <p:nvSpPr>
          <p:cNvPr id="1048582" name="Footer Placeholder 2"/>
          <p:cNvSpPr>
            <a:spLocks noGrp="1"/>
          </p:cNvSpPr>
          <p:nvPr>
            <p:ph type="ftr" sz="quarter" idx="11"/>
          </p:nvPr>
        </p:nvSpPr>
        <p:spPr/>
        <p:txBody>
          <a:bodyPr/>
          <a:lstStyle/>
          <a:p>
            <a:endParaRPr lang="en-US"/>
          </a:p>
        </p:txBody>
      </p:sp>
      <p:sp>
        <p:nvSpPr>
          <p:cNvPr id="1048583"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847"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1048848"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49"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850" name="Date Placeholder 4"/>
          <p:cNvSpPr>
            <a:spLocks noGrp="1"/>
          </p:cNvSpPr>
          <p:nvPr>
            <p:ph type="dt" sz="half" idx="10"/>
          </p:nvPr>
        </p:nvSpPr>
        <p:spPr/>
        <p:txBody>
          <a:bodyPr/>
          <a:lstStyle/>
          <a:p>
            <a:fld id="{1D8BD707-D9CF-40AE-B4C6-C98DA3205C09}" type="datetimeFigureOut">
              <a:rPr lang="en-US" smtClean="0"/>
              <a:t>2/13/2025</a:t>
            </a:fld>
            <a:endParaRPr lang="en-US"/>
          </a:p>
        </p:txBody>
      </p:sp>
      <p:sp>
        <p:nvSpPr>
          <p:cNvPr id="1048851" name="Footer Placeholder 5"/>
          <p:cNvSpPr>
            <a:spLocks noGrp="1"/>
          </p:cNvSpPr>
          <p:nvPr>
            <p:ph type="ftr" sz="quarter" idx="11"/>
          </p:nvPr>
        </p:nvSpPr>
        <p:spPr/>
        <p:txBody>
          <a:bodyPr/>
          <a:lstStyle/>
          <a:p>
            <a:endParaRPr lang="en-US"/>
          </a:p>
        </p:txBody>
      </p:sp>
      <p:sp>
        <p:nvSpPr>
          <p:cNvPr id="1048852"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817"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1048818"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048819"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820" name="Date Placeholder 4"/>
          <p:cNvSpPr>
            <a:spLocks noGrp="1"/>
          </p:cNvSpPr>
          <p:nvPr>
            <p:ph type="dt" sz="half" idx="10"/>
          </p:nvPr>
        </p:nvSpPr>
        <p:spPr/>
        <p:txBody>
          <a:bodyPr/>
          <a:lstStyle/>
          <a:p>
            <a:fld id="{1D8BD707-D9CF-40AE-B4C6-C98DA3205C09}" type="datetimeFigureOut">
              <a:rPr lang="en-US" smtClean="0"/>
              <a:t>2/13/2025</a:t>
            </a:fld>
            <a:endParaRPr lang="en-US"/>
          </a:p>
        </p:txBody>
      </p:sp>
      <p:sp>
        <p:nvSpPr>
          <p:cNvPr id="1048821" name="Footer Placeholder 5"/>
          <p:cNvSpPr>
            <a:spLocks noGrp="1"/>
          </p:cNvSpPr>
          <p:nvPr>
            <p:ph type="ftr" sz="quarter" idx="11"/>
          </p:nvPr>
        </p:nvSpPr>
        <p:spPr/>
        <p:txBody>
          <a:bodyPr/>
          <a:lstStyle/>
          <a:p>
            <a:endParaRPr lang="en-US"/>
          </a:p>
        </p:txBody>
      </p:sp>
      <p:sp>
        <p:nvSpPr>
          <p:cNvPr id="1048822"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1048577"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8"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2/13/2025</a:t>
            </a:fld>
            <a:endParaRPr lang="en-US"/>
          </a:p>
        </p:txBody>
      </p:sp>
      <p:sp>
        <p:nvSpPr>
          <p:cNvPr id="1048579"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0.jpe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1.jpe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jpe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5.jpeg"/><Relationship Id="rId5" Type="http://schemas.openxmlformats.org/officeDocument/2006/relationships/image" Target="../media/image24.jpe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8.jpeg"/><Relationship Id="rId4" Type="http://schemas.openxmlformats.org/officeDocument/2006/relationships/image" Target="../media/image27.jpe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9.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584"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585"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586" name="Freeform 4"/>
          <p:cNvSpPr/>
          <p:nvPr/>
        </p:nvSpPr>
        <p:spPr>
          <a:xfrm>
            <a:off x="2447817" y="2317260"/>
            <a:ext cx="13392366" cy="5186498"/>
          </a:xfrm>
          <a:custGeom>
            <a:avLst/>
            <a:gdLst/>
            <a:ahLst/>
            <a:cxnLst/>
            <a:rect l="l" t="t" r="r" b="b"/>
            <a:pathLst>
              <a:path w="13392366" h="5186498">
                <a:moveTo>
                  <a:pt x="0" y="0"/>
                </a:moveTo>
                <a:lnTo>
                  <a:pt x="13392366" y="0"/>
                </a:lnTo>
                <a:lnTo>
                  <a:pt x="13392366" y="5186498"/>
                </a:lnTo>
                <a:lnTo>
                  <a:pt x="0" y="5186498"/>
                </a:lnTo>
                <a:lnTo>
                  <a:pt x="0" y="0"/>
                </a:lnTo>
                <a:close/>
              </a:path>
            </a:pathLst>
          </a:custGeom>
          <a:blipFill>
            <a:blip r:embed="rId3"/>
            <a:stretch>
              <a:fillRect/>
            </a:stretch>
          </a:blipFill>
        </p:spPr>
      </p:sp>
      <p:sp>
        <p:nvSpPr>
          <p:cNvPr id="1048587" name="Freeform 5"/>
          <p:cNvSpPr/>
          <p:nvPr/>
        </p:nvSpPr>
        <p:spPr>
          <a:xfrm rot="-310665">
            <a:off x="12099766" y="4282851"/>
            <a:ext cx="3981829" cy="3553310"/>
          </a:xfrm>
          <a:custGeom>
            <a:avLst/>
            <a:gdLst/>
            <a:ahLst/>
            <a:cxnLst/>
            <a:rect l="l" t="t" r="r" b="b"/>
            <a:pathLst>
              <a:path w="3981829" h="3553310">
                <a:moveTo>
                  <a:pt x="0" y="0"/>
                </a:moveTo>
                <a:lnTo>
                  <a:pt x="3981830" y="0"/>
                </a:lnTo>
                <a:lnTo>
                  <a:pt x="3981830" y="3553310"/>
                </a:lnTo>
                <a:lnTo>
                  <a:pt x="0" y="3553310"/>
                </a:lnTo>
                <a:lnTo>
                  <a:pt x="0" y="0"/>
                </a:lnTo>
                <a:close/>
              </a:path>
            </a:pathLst>
          </a:custGeom>
          <a:blipFill>
            <a:blip r:embed="rId4"/>
            <a:stretch>
              <a:fillRect r="-1119"/>
            </a:stretch>
          </a:blipFill>
        </p:spPr>
      </p:sp>
      <p:sp>
        <p:nvSpPr>
          <p:cNvPr id="1048588" name="Freeform 6"/>
          <p:cNvSpPr/>
          <p:nvPr/>
        </p:nvSpPr>
        <p:spPr>
          <a:xfrm>
            <a:off x="-516288" y="7503758"/>
            <a:ext cx="3089977" cy="2771615"/>
          </a:xfrm>
          <a:custGeom>
            <a:avLst/>
            <a:gdLst/>
            <a:ahLst/>
            <a:cxnLst/>
            <a:rect l="l" t="t" r="r" b="b"/>
            <a:pathLst>
              <a:path w="3089977" h="2771615">
                <a:moveTo>
                  <a:pt x="0" y="0"/>
                </a:moveTo>
                <a:lnTo>
                  <a:pt x="3089976" y="0"/>
                </a:lnTo>
                <a:lnTo>
                  <a:pt x="3089976" y="2771616"/>
                </a:lnTo>
                <a:lnTo>
                  <a:pt x="0" y="2771616"/>
                </a:lnTo>
                <a:lnTo>
                  <a:pt x="0" y="0"/>
                </a:lnTo>
                <a:close/>
              </a:path>
            </a:pathLst>
          </a:custGeom>
          <a:blipFill>
            <a:blip r:embed="rId5"/>
            <a:stretch>
              <a:fillRect/>
            </a:stretch>
          </a:blipFill>
        </p:spPr>
      </p:sp>
      <p:sp>
        <p:nvSpPr>
          <p:cNvPr id="1048589" name="Freeform 7"/>
          <p:cNvSpPr/>
          <p:nvPr/>
        </p:nvSpPr>
        <p:spPr>
          <a:xfrm>
            <a:off x="15714312" y="-357108"/>
            <a:ext cx="3089977" cy="2771615"/>
          </a:xfrm>
          <a:custGeom>
            <a:avLst/>
            <a:gdLst/>
            <a:ahLst/>
            <a:cxnLst/>
            <a:rect l="l" t="t" r="r" b="b"/>
            <a:pathLst>
              <a:path w="3089977" h="2771615">
                <a:moveTo>
                  <a:pt x="0" y="0"/>
                </a:moveTo>
                <a:lnTo>
                  <a:pt x="3089976" y="0"/>
                </a:lnTo>
                <a:lnTo>
                  <a:pt x="3089976" y="2771616"/>
                </a:lnTo>
                <a:lnTo>
                  <a:pt x="0" y="2771616"/>
                </a:lnTo>
                <a:lnTo>
                  <a:pt x="0" y="0"/>
                </a:lnTo>
                <a:close/>
              </a:path>
            </a:pathLst>
          </a:custGeom>
          <a:blipFill>
            <a:blip r:embed="rId5"/>
            <a:stretch>
              <a:fillRect/>
            </a:stretch>
          </a:blipFill>
        </p:spPr>
      </p:sp>
      <p:sp>
        <p:nvSpPr>
          <p:cNvPr id="1048590" name="Freeform 8"/>
          <p:cNvSpPr/>
          <p:nvPr/>
        </p:nvSpPr>
        <p:spPr>
          <a:xfrm>
            <a:off x="3491827" y="1750943"/>
            <a:ext cx="457842" cy="1484570"/>
          </a:xfrm>
          <a:custGeom>
            <a:avLst/>
            <a:gdLst/>
            <a:ahLst/>
            <a:cxnLst/>
            <a:rect l="l" t="t" r="r" b="b"/>
            <a:pathLst>
              <a:path w="457842" h="1484570">
                <a:moveTo>
                  <a:pt x="0" y="0"/>
                </a:moveTo>
                <a:lnTo>
                  <a:pt x="457842" y="0"/>
                </a:lnTo>
                <a:lnTo>
                  <a:pt x="457842" y="1484570"/>
                </a:lnTo>
                <a:lnTo>
                  <a:pt x="0" y="1484570"/>
                </a:lnTo>
                <a:lnTo>
                  <a:pt x="0" y="0"/>
                </a:lnTo>
                <a:close/>
              </a:path>
            </a:pathLst>
          </a:custGeom>
          <a:blipFill>
            <a:blip r:embed="rId6"/>
            <a:stretch>
              <a:fillRect/>
            </a:stretch>
          </a:blipFill>
        </p:spPr>
      </p:sp>
      <p:sp>
        <p:nvSpPr>
          <p:cNvPr id="1048591" name="Freeform 9"/>
          <p:cNvSpPr/>
          <p:nvPr/>
        </p:nvSpPr>
        <p:spPr>
          <a:xfrm rot="269307">
            <a:off x="14677820" y="8245933"/>
            <a:ext cx="5162961" cy="4837640"/>
          </a:xfrm>
          <a:custGeom>
            <a:avLst/>
            <a:gdLst/>
            <a:ahLst/>
            <a:cxnLst/>
            <a:rect l="l" t="t" r="r" b="b"/>
            <a:pathLst>
              <a:path w="5162961" h="4837640">
                <a:moveTo>
                  <a:pt x="0" y="0"/>
                </a:moveTo>
                <a:lnTo>
                  <a:pt x="5162960" y="0"/>
                </a:lnTo>
                <a:lnTo>
                  <a:pt x="5162960" y="4837640"/>
                </a:lnTo>
                <a:lnTo>
                  <a:pt x="0" y="4837640"/>
                </a:lnTo>
                <a:lnTo>
                  <a:pt x="0" y="0"/>
                </a:lnTo>
                <a:close/>
              </a:path>
            </a:pathLst>
          </a:custGeom>
          <a:blipFill>
            <a:blip r:embed="rId7"/>
            <a:stretch>
              <a:fillRect/>
            </a:stretch>
          </a:blipFill>
        </p:spPr>
      </p:sp>
      <p:sp>
        <p:nvSpPr>
          <p:cNvPr id="1048592" name="Freeform 10"/>
          <p:cNvSpPr/>
          <p:nvPr/>
        </p:nvSpPr>
        <p:spPr>
          <a:xfrm rot="-4001506">
            <a:off x="-1032782" y="-1143890"/>
            <a:ext cx="3196944" cy="2995503"/>
          </a:xfrm>
          <a:custGeom>
            <a:avLst/>
            <a:gdLst/>
            <a:ahLst/>
            <a:cxnLst/>
            <a:rect l="l" t="t" r="r" b="b"/>
            <a:pathLst>
              <a:path w="3196944" h="2995503">
                <a:moveTo>
                  <a:pt x="0" y="0"/>
                </a:moveTo>
                <a:lnTo>
                  <a:pt x="3196944" y="0"/>
                </a:lnTo>
                <a:lnTo>
                  <a:pt x="3196944" y="2995503"/>
                </a:lnTo>
                <a:lnTo>
                  <a:pt x="0" y="2995503"/>
                </a:lnTo>
                <a:lnTo>
                  <a:pt x="0" y="0"/>
                </a:lnTo>
                <a:close/>
              </a:path>
            </a:pathLst>
          </a:custGeom>
          <a:blipFill>
            <a:blip r:embed="rId7"/>
            <a:stretch>
              <a:fillRect/>
            </a:stretch>
          </a:blipFill>
        </p:spPr>
      </p:sp>
      <p:sp>
        <p:nvSpPr>
          <p:cNvPr id="1048593" name="TextBox 11"/>
          <p:cNvSpPr txBox="1"/>
          <p:nvPr/>
        </p:nvSpPr>
        <p:spPr>
          <a:xfrm>
            <a:off x="3344568" y="2932484"/>
            <a:ext cx="11263382" cy="4072269"/>
          </a:xfrm>
          <a:prstGeom prst="rect">
            <a:avLst/>
          </a:prstGeom>
        </p:spPr>
        <p:txBody>
          <a:bodyPr lIns="0" tIns="0" rIns="0" bIns="0" rtlCol="0" anchor="t">
            <a:spAutoFit/>
          </a:bodyPr>
          <a:lstStyle/>
          <a:p>
            <a:pPr algn="ctr">
              <a:lnSpc>
                <a:spcPts val="7699"/>
              </a:lnSpc>
            </a:pPr>
            <a:r>
              <a:rPr lang="en-US" sz="9600" dirty="0" err="1">
                <a:solidFill>
                  <a:srgbClr val="FFFFFF"/>
                </a:solidFill>
                <a:latin typeface="Le Petit Cochon"/>
              </a:rPr>
              <a:t>Penerapan</a:t>
            </a:r>
            <a:r>
              <a:rPr lang="en-US" sz="9600" dirty="0">
                <a:solidFill>
                  <a:srgbClr val="FFFFFF"/>
                </a:solidFill>
                <a:latin typeface="Le Petit Cochon"/>
              </a:rPr>
              <a:t> </a:t>
            </a:r>
            <a:r>
              <a:rPr lang="en-US" sz="9600" dirty="0" err="1">
                <a:solidFill>
                  <a:srgbClr val="FFFFFF"/>
                </a:solidFill>
                <a:latin typeface="Le Petit Cochon"/>
              </a:rPr>
              <a:t>Jurnal</a:t>
            </a:r>
            <a:r>
              <a:rPr lang="en-US" sz="9600" dirty="0">
                <a:solidFill>
                  <a:srgbClr val="FFFFFF"/>
                </a:solidFill>
                <a:latin typeface="Le Petit Cochon"/>
              </a:rPr>
              <a:t> </a:t>
            </a:r>
            <a:r>
              <a:rPr lang="en-US" sz="9600" dirty="0" err="1">
                <a:solidFill>
                  <a:srgbClr val="FFFFFF"/>
                </a:solidFill>
                <a:latin typeface="Le Petit Cochon"/>
              </a:rPr>
              <a:t>Eliminasi</a:t>
            </a:r>
            <a:r>
              <a:rPr lang="en-US" sz="9600" dirty="0">
                <a:solidFill>
                  <a:srgbClr val="FFFFFF"/>
                </a:solidFill>
                <a:latin typeface="Le Petit Cochon"/>
              </a:rPr>
              <a:t> </a:t>
            </a:r>
            <a:r>
              <a:rPr lang="en-US" sz="9600" dirty="0" err="1">
                <a:solidFill>
                  <a:srgbClr val="FFFFFF"/>
                </a:solidFill>
                <a:latin typeface="Le Petit Cochon"/>
              </a:rPr>
              <a:t>dalam</a:t>
            </a:r>
            <a:r>
              <a:rPr lang="en-US" sz="9600" dirty="0">
                <a:solidFill>
                  <a:srgbClr val="FFFFFF"/>
                </a:solidFill>
                <a:latin typeface="Le Petit Cochon"/>
              </a:rPr>
              <a:t> </a:t>
            </a:r>
            <a:r>
              <a:rPr lang="en-US" sz="9600" dirty="0" err="1">
                <a:solidFill>
                  <a:srgbClr val="FFFFFF"/>
                </a:solidFill>
                <a:latin typeface="Le Petit Cochon"/>
              </a:rPr>
              <a:t>Penyusunan</a:t>
            </a:r>
            <a:r>
              <a:rPr lang="en-US" sz="9600" dirty="0">
                <a:solidFill>
                  <a:srgbClr val="FFFFFF"/>
                </a:solidFill>
                <a:latin typeface="Le Petit Cochon"/>
              </a:rPr>
              <a:t> </a:t>
            </a:r>
            <a:r>
              <a:rPr lang="en-US" sz="9600" dirty="0" err="1">
                <a:solidFill>
                  <a:srgbClr val="FFFFFF"/>
                </a:solidFill>
                <a:latin typeface="Le Petit Cochon"/>
              </a:rPr>
              <a:t>Laporan</a:t>
            </a:r>
            <a:r>
              <a:rPr lang="en-US" sz="9600" dirty="0">
                <a:solidFill>
                  <a:srgbClr val="FFFFFF"/>
                </a:solidFill>
                <a:latin typeface="Le Petit Cochon"/>
              </a:rPr>
              <a:t> </a:t>
            </a:r>
            <a:r>
              <a:rPr lang="en-US" sz="9600" dirty="0" err="1">
                <a:solidFill>
                  <a:srgbClr val="FFFFFF"/>
                </a:solidFill>
                <a:latin typeface="Le Petit Cochon"/>
              </a:rPr>
              <a:t>Keuangan</a:t>
            </a:r>
            <a:r>
              <a:rPr lang="en-US" sz="9600" dirty="0">
                <a:solidFill>
                  <a:srgbClr val="FFFFFF"/>
                </a:solidFill>
                <a:latin typeface="Le Petit Cochon"/>
              </a:rPr>
              <a:t> </a:t>
            </a:r>
            <a:r>
              <a:rPr lang="en-US" sz="9600" dirty="0" err="1">
                <a:solidFill>
                  <a:srgbClr val="FFFFFF"/>
                </a:solidFill>
                <a:latin typeface="Le Petit Cochon"/>
              </a:rPr>
              <a:t>Konsolidasi</a:t>
            </a:r>
            <a:endParaRPr lang="zh-CN" altLang="en-US" sz="4000" dirty="0"/>
          </a:p>
        </p:txBody>
      </p:sp>
      <p:sp>
        <p:nvSpPr>
          <p:cNvPr id="1048594" name="TextBox 12"/>
          <p:cNvSpPr txBox="1"/>
          <p:nvPr/>
        </p:nvSpPr>
        <p:spPr>
          <a:xfrm>
            <a:off x="4465499" y="8317976"/>
            <a:ext cx="9021520" cy="566374"/>
          </a:xfrm>
          <a:prstGeom prst="rect">
            <a:avLst/>
          </a:prstGeom>
        </p:spPr>
        <p:txBody>
          <a:bodyPr lIns="0" tIns="0" rIns="0" bIns="0" rtlCol="0" anchor="t">
            <a:spAutoFit/>
          </a:bodyPr>
          <a:lstStyle/>
          <a:p>
            <a:pPr algn="ctr">
              <a:lnSpc>
                <a:spcPts val="4762"/>
              </a:lnSpc>
            </a:pPr>
            <a:r>
              <a:rPr lang="en-US" sz="3401" dirty="0">
                <a:solidFill>
                  <a:srgbClr val="96695E"/>
                </a:solidFill>
                <a:latin typeface="Quicksand Medium Bold"/>
              </a:rPr>
              <a:t>DWI SEPTIANI, S.E., M.M., </a:t>
            </a:r>
            <a:r>
              <a:rPr lang="en-US" sz="3401" dirty="0" err="1">
                <a:solidFill>
                  <a:srgbClr val="96695E"/>
                </a:solidFill>
                <a:latin typeface="Quicksand Medium Bold"/>
              </a:rPr>
              <a:t>M.Ak</a:t>
            </a:r>
            <a:r>
              <a:rPr lang="en-US" sz="3401" dirty="0">
                <a:solidFill>
                  <a:srgbClr val="96695E"/>
                </a:solidFill>
                <a:latin typeface="Quicksand Medium Bold"/>
              </a:rPr>
              <a:t>.</a:t>
            </a:r>
          </a:p>
        </p:txBody>
      </p:sp>
      <p:sp>
        <p:nvSpPr>
          <p:cNvPr id="1048595" name="TextBox 13"/>
          <p:cNvSpPr txBox="1"/>
          <p:nvPr/>
        </p:nvSpPr>
        <p:spPr>
          <a:xfrm>
            <a:off x="4816153" y="807878"/>
            <a:ext cx="9021520" cy="566374"/>
          </a:xfrm>
          <a:prstGeom prst="rect">
            <a:avLst/>
          </a:prstGeom>
        </p:spPr>
        <p:txBody>
          <a:bodyPr lIns="0" tIns="0" rIns="0" bIns="0" rtlCol="0" anchor="t">
            <a:spAutoFit/>
          </a:bodyPr>
          <a:lstStyle/>
          <a:p>
            <a:pPr algn="ctr">
              <a:lnSpc>
                <a:spcPts val="4762"/>
              </a:lnSpc>
              <a:spcBef>
                <a:spcPct val="0"/>
              </a:spcBef>
            </a:pPr>
            <a:r>
              <a:rPr lang="en-US" sz="3401" dirty="0">
                <a:solidFill>
                  <a:srgbClr val="96695E"/>
                </a:solidFill>
                <a:latin typeface="Quicksand Medium"/>
              </a:rPr>
              <a:t>PELAPORAN AKUNTANSI KONSOLIDASIAN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1"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72" name="Freeform 3"/>
          <p:cNvSpPr/>
          <p:nvPr/>
        </p:nvSpPr>
        <p:spPr>
          <a:xfrm>
            <a:off x="-297425" y="0"/>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73" name="Freeform 4"/>
          <p:cNvSpPr/>
          <p:nvPr/>
        </p:nvSpPr>
        <p:spPr>
          <a:xfrm>
            <a:off x="-297425" y="-413582"/>
            <a:ext cx="2652251" cy="2884564"/>
          </a:xfrm>
          <a:custGeom>
            <a:avLst/>
            <a:gdLst/>
            <a:ahLst/>
            <a:cxnLst/>
            <a:rect l="l" t="t" r="r" b="b"/>
            <a:pathLst>
              <a:path w="2652251" h="2884564">
                <a:moveTo>
                  <a:pt x="0" y="0"/>
                </a:moveTo>
                <a:lnTo>
                  <a:pt x="2652250" y="0"/>
                </a:lnTo>
                <a:lnTo>
                  <a:pt x="2652250" y="2884564"/>
                </a:lnTo>
                <a:lnTo>
                  <a:pt x="0" y="2884564"/>
                </a:lnTo>
                <a:lnTo>
                  <a:pt x="0" y="0"/>
                </a:lnTo>
                <a:close/>
              </a:path>
            </a:pathLst>
          </a:custGeom>
          <a:blipFill>
            <a:blip r:embed="rId3"/>
            <a:stretch>
              <a:fillRect/>
            </a:stretch>
          </a:blipFill>
        </p:spPr>
      </p:sp>
      <p:sp>
        <p:nvSpPr>
          <p:cNvPr id="1048674" name="Freeform 5"/>
          <p:cNvSpPr/>
          <p:nvPr/>
        </p:nvSpPr>
        <p:spPr>
          <a:xfrm>
            <a:off x="15371159" y="-413582"/>
            <a:ext cx="3776282" cy="4107052"/>
          </a:xfrm>
          <a:custGeom>
            <a:avLst/>
            <a:gdLst/>
            <a:ahLst/>
            <a:cxnLst/>
            <a:rect l="l" t="t" r="r" b="b"/>
            <a:pathLst>
              <a:path w="3776282" h="4107052">
                <a:moveTo>
                  <a:pt x="0" y="0"/>
                </a:moveTo>
                <a:lnTo>
                  <a:pt x="3776282" y="0"/>
                </a:lnTo>
                <a:lnTo>
                  <a:pt x="3776282" y="4107051"/>
                </a:lnTo>
                <a:lnTo>
                  <a:pt x="0" y="4107051"/>
                </a:lnTo>
                <a:lnTo>
                  <a:pt x="0" y="0"/>
                </a:lnTo>
                <a:close/>
              </a:path>
            </a:pathLst>
          </a:custGeom>
          <a:blipFill>
            <a:blip r:embed="rId3"/>
            <a:stretch>
              <a:fillRect/>
            </a:stretch>
          </a:blipFill>
        </p:spPr>
      </p:sp>
      <p:sp>
        <p:nvSpPr>
          <p:cNvPr id="1048675" name="Freeform 6"/>
          <p:cNvSpPr/>
          <p:nvPr/>
        </p:nvSpPr>
        <p:spPr>
          <a:xfrm>
            <a:off x="15371159" y="8096072"/>
            <a:ext cx="3035003" cy="2722305"/>
          </a:xfrm>
          <a:custGeom>
            <a:avLst/>
            <a:gdLst/>
            <a:ahLst/>
            <a:cxnLst/>
            <a:rect l="l" t="t" r="r" b="b"/>
            <a:pathLst>
              <a:path w="3035003" h="2722305">
                <a:moveTo>
                  <a:pt x="0" y="0"/>
                </a:moveTo>
                <a:lnTo>
                  <a:pt x="3035002" y="0"/>
                </a:lnTo>
                <a:lnTo>
                  <a:pt x="3035002" y="2722306"/>
                </a:lnTo>
                <a:lnTo>
                  <a:pt x="0" y="2722306"/>
                </a:lnTo>
                <a:lnTo>
                  <a:pt x="0" y="0"/>
                </a:lnTo>
                <a:close/>
              </a:path>
            </a:pathLst>
          </a:custGeom>
          <a:blipFill>
            <a:blip r:embed="rId4"/>
            <a:stretch>
              <a:fillRect/>
            </a:stretch>
          </a:blipFill>
        </p:spPr>
      </p:sp>
      <p:sp>
        <p:nvSpPr>
          <p:cNvPr id="1048676" name="Freeform 7"/>
          <p:cNvSpPr/>
          <p:nvPr/>
        </p:nvSpPr>
        <p:spPr>
          <a:xfrm rot="-2021408">
            <a:off x="-1180346" y="5497369"/>
            <a:ext cx="3035003" cy="2722305"/>
          </a:xfrm>
          <a:custGeom>
            <a:avLst/>
            <a:gdLst/>
            <a:ahLst/>
            <a:cxnLst/>
            <a:rect l="l" t="t" r="r" b="b"/>
            <a:pathLst>
              <a:path w="3035003" h="2722305">
                <a:moveTo>
                  <a:pt x="0" y="0"/>
                </a:moveTo>
                <a:lnTo>
                  <a:pt x="3035003" y="0"/>
                </a:lnTo>
                <a:lnTo>
                  <a:pt x="3035003" y="2722306"/>
                </a:lnTo>
                <a:lnTo>
                  <a:pt x="0" y="2722306"/>
                </a:lnTo>
                <a:lnTo>
                  <a:pt x="0" y="0"/>
                </a:lnTo>
                <a:close/>
              </a:path>
            </a:pathLst>
          </a:custGeom>
          <a:blipFill>
            <a:blip r:embed="rId4"/>
            <a:stretch>
              <a:fillRect/>
            </a:stretch>
          </a:blipFill>
        </p:spPr>
      </p:sp>
      <p:sp>
        <p:nvSpPr>
          <p:cNvPr id="1048677" name="TextBox 8"/>
          <p:cNvSpPr txBox="1"/>
          <p:nvPr/>
        </p:nvSpPr>
        <p:spPr>
          <a:xfrm>
            <a:off x="1274787" y="2099740"/>
            <a:ext cx="15738427" cy="11202032"/>
          </a:xfrm>
          <a:prstGeom prst="rect">
            <a:avLst/>
          </a:prstGeom>
        </p:spPr>
        <p:txBody>
          <a:bodyPr lIns="0" tIns="0" rIns="0" bIns="0" rtlCol="0" anchor="t">
            <a:spAutoFit/>
          </a:bodyPr>
          <a:lstStyle/>
          <a:p>
            <a:pPr algn="just">
              <a:lnSpc>
                <a:spcPts val="3835"/>
              </a:lnSpc>
            </a:pPr>
            <a:endParaRPr/>
          </a:p>
          <a:p>
            <a:pPr algn="just">
              <a:lnSpc>
                <a:spcPts val="3835"/>
              </a:lnSpc>
            </a:pPr>
            <a:r>
              <a:rPr lang="en-US" sz="3364">
                <a:solidFill>
                  <a:srgbClr val="66443B"/>
                </a:solidFill>
                <a:latin typeface="Mali"/>
              </a:rPr>
              <a:t>  </a:t>
            </a:r>
          </a:p>
          <a:p>
            <a:pPr algn="just">
              <a:lnSpc>
                <a:spcPts val="3835"/>
              </a:lnSpc>
            </a:pPr>
            <a:r>
              <a:rPr lang="en-US" sz="3364">
                <a:solidFill>
                  <a:srgbClr val="66443B"/>
                </a:solidFill>
                <a:latin typeface="Mali"/>
              </a:rPr>
              <a:t>    C. Investasi</a:t>
            </a:r>
          </a:p>
          <a:p>
            <a:pPr algn="just">
              <a:lnSpc>
                <a:spcPts val="3835"/>
              </a:lnSpc>
            </a:pPr>
            <a:r>
              <a:rPr lang="en-US" sz="3364">
                <a:solidFill>
                  <a:srgbClr val="66443B"/>
                </a:solidFill>
                <a:latin typeface="Mali"/>
              </a:rPr>
              <a:t>         1. Transaksi yang boleh diakui adalah transaksi kepada pihak </a:t>
            </a:r>
          </a:p>
          <a:p>
            <a:pPr algn="just">
              <a:lnSpc>
                <a:spcPts val="3835"/>
              </a:lnSpc>
            </a:pPr>
            <a:r>
              <a:rPr lang="en-US" sz="3364">
                <a:solidFill>
                  <a:srgbClr val="66443B"/>
                </a:solidFill>
                <a:latin typeface="Mali"/>
              </a:rPr>
              <a:t>             Ketiga, transaksi anak dan induk harus dieliminasi (jual beli</a:t>
            </a:r>
          </a:p>
          <a:p>
            <a:pPr algn="just">
              <a:lnSpc>
                <a:spcPts val="3835"/>
              </a:lnSpc>
            </a:pPr>
            <a:r>
              <a:rPr lang="en-US" sz="3364">
                <a:solidFill>
                  <a:srgbClr val="66443B"/>
                </a:solidFill>
                <a:latin typeface="Mali"/>
              </a:rPr>
              <a:t>             persediaan, aset tetap, obligasi).</a:t>
            </a:r>
          </a:p>
          <a:p>
            <a:pPr algn="just">
              <a:lnSpc>
                <a:spcPts val="3835"/>
              </a:lnSpc>
            </a:pPr>
            <a:r>
              <a:rPr lang="en-US" sz="3364">
                <a:solidFill>
                  <a:srgbClr val="66443B"/>
                </a:solidFill>
                <a:latin typeface="Mali"/>
              </a:rPr>
              <a:t>         2. Keuntungan dan kerugian hasil dari transaksi intra kelompok </a:t>
            </a:r>
          </a:p>
          <a:p>
            <a:pPr algn="just">
              <a:lnSpc>
                <a:spcPts val="3835"/>
              </a:lnSpc>
            </a:pPr>
            <a:r>
              <a:rPr lang="en-US" sz="3364">
                <a:solidFill>
                  <a:srgbClr val="66443B"/>
                </a:solidFill>
                <a:latin typeface="Mali"/>
              </a:rPr>
              <a:t>             Usaha yang diakui dalam aset: persediaan, aset tetap, dan</a:t>
            </a:r>
          </a:p>
          <a:p>
            <a:pPr algn="just">
              <a:lnSpc>
                <a:spcPts val="3835"/>
              </a:lnSpc>
            </a:pPr>
            <a:r>
              <a:rPr lang="en-US" sz="3364">
                <a:solidFill>
                  <a:srgbClr val="66443B"/>
                </a:solidFill>
                <a:latin typeface="Mali"/>
              </a:rPr>
              <a:t>             Obligasi harus dieliminasi.</a:t>
            </a:r>
          </a:p>
          <a:p>
            <a:pPr algn="just">
              <a:lnSpc>
                <a:spcPts val="3835"/>
              </a:lnSpc>
            </a:pPr>
            <a:r>
              <a:rPr lang="en-US" sz="3364">
                <a:solidFill>
                  <a:srgbClr val="66443B"/>
                </a:solidFill>
                <a:latin typeface="Mali"/>
              </a:rPr>
              <a:t>         3. Penjualan hulu dari entitas induk, semua laba disesuaikan </a:t>
            </a:r>
          </a:p>
          <a:p>
            <a:pPr algn="just">
              <a:lnSpc>
                <a:spcPts val="3835"/>
              </a:lnSpc>
            </a:pPr>
            <a:r>
              <a:rPr lang="en-US" sz="3364">
                <a:solidFill>
                  <a:srgbClr val="66443B"/>
                </a:solidFill>
                <a:latin typeface="Mali"/>
              </a:rPr>
              <a:t>             Mempengaruhi bagian laba induk.</a:t>
            </a:r>
          </a:p>
          <a:p>
            <a:pPr algn="just">
              <a:lnSpc>
                <a:spcPts val="3835"/>
              </a:lnSpc>
            </a:pPr>
            <a:r>
              <a:rPr lang="en-US" sz="3364">
                <a:solidFill>
                  <a:srgbClr val="66443B"/>
                </a:solidFill>
                <a:latin typeface="Mali"/>
              </a:rPr>
              <a:t>         4. Penjualan hilir dari entitas anak, semua laba disesuaikan </a:t>
            </a:r>
          </a:p>
          <a:p>
            <a:pPr algn="just">
              <a:lnSpc>
                <a:spcPts val="3835"/>
              </a:lnSpc>
            </a:pPr>
            <a:r>
              <a:rPr lang="en-US" sz="3364">
                <a:solidFill>
                  <a:srgbClr val="66443B"/>
                </a:solidFill>
                <a:latin typeface="Mali"/>
              </a:rPr>
              <a:t>             Mempengaruhi bagian laba/kepentingan non pengendali, </a:t>
            </a:r>
          </a:p>
          <a:p>
            <a:pPr algn="just">
              <a:lnSpc>
                <a:spcPts val="3835"/>
              </a:lnSpc>
            </a:pPr>
            <a:r>
              <a:rPr lang="en-US" sz="3364">
                <a:solidFill>
                  <a:srgbClr val="66443B"/>
                </a:solidFill>
                <a:latin typeface="Mali"/>
              </a:rPr>
              <a:t>             Karena laba ada di anak perusahaan.</a:t>
            </a:r>
          </a:p>
          <a:p>
            <a:pPr algn="just">
              <a:lnSpc>
                <a:spcPts val="3835"/>
              </a:lnSpc>
            </a:pPr>
            <a:endParaRPr lang="en-US" sz="3364">
              <a:solidFill>
                <a:srgbClr val="66443B"/>
              </a:solidFill>
              <a:latin typeface="Mali"/>
            </a:endParaRPr>
          </a:p>
          <a:p>
            <a:pPr algn="just">
              <a:lnSpc>
                <a:spcPts val="3835"/>
              </a:lnSpc>
            </a:pPr>
            <a:endParaRPr lang="en-US" sz="3364">
              <a:solidFill>
                <a:srgbClr val="66443B"/>
              </a:solidFill>
              <a:latin typeface="Mali"/>
            </a:endParaRPr>
          </a:p>
          <a:p>
            <a:pPr algn="just">
              <a:lnSpc>
                <a:spcPts val="3835"/>
              </a:lnSpc>
            </a:pPr>
            <a:endParaRPr lang="en-US" sz="3364">
              <a:solidFill>
                <a:srgbClr val="66443B"/>
              </a:solidFill>
              <a:latin typeface="Mali"/>
            </a:endParaRPr>
          </a:p>
          <a:p>
            <a:pPr algn="just">
              <a:lnSpc>
                <a:spcPts val="3835"/>
              </a:lnSpc>
            </a:pPr>
            <a:endParaRPr lang="en-US" sz="3364">
              <a:solidFill>
                <a:srgbClr val="66443B"/>
              </a:solidFill>
              <a:latin typeface="Mali"/>
            </a:endParaRPr>
          </a:p>
          <a:p>
            <a:pPr algn="just">
              <a:lnSpc>
                <a:spcPts val="3835"/>
              </a:lnSpc>
            </a:pPr>
            <a:endParaRPr lang="en-US" sz="3364">
              <a:solidFill>
                <a:srgbClr val="66443B"/>
              </a:solidFill>
              <a:latin typeface="Mali"/>
            </a:endParaRPr>
          </a:p>
          <a:p>
            <a:pPr algn="just">
              <a:lnSpc>
                <a:spcPts val="3835"/>
              </a:lnSpc>
            </a:pPr>
            <a:endParaRPr lang="en-US" sz="3364">
              <a:solidFill>
                <a:srgbClr val="66443B"/>
              </a:solidFill>
              <a:latin typeface="Mali"/>
            </a:endParaRPr>
          </a:p>
          <a:p>
            <a:pPr algn="just">
              <a:lnSpc>
                <a:spcPts val="3835"/>
              </a:lnSpc>
            </a:pPr>
            <a:endParaRPr lang="en-US" sz="3364">
              <a:solidFill>
                <a:srgbClr val="66443B"/>
              </a:solidFill>
              <a:latin typeface="Mali"/>
            </a:endParaRPr>
          </a:p>
          <a:p>
            <a:pPr algn="just">
              <a:lnSpc>
                <a:spcPts val="3835"/>
              </a:lnSpc>
            </a:pPr>
            <a:endParaRPr lang="en-US" sz="3364">
              <a:solidFill>
                <a:srgbClr val="66443B"/>
              </a:solidFill>
              <a:latin typeface="Mali"/>
            </a:endParaRPr>
          </a:p>
          <a:p>
            <a:pPr algn="just">
              <a:lnSpc>
                <a:spcPts val="3835"/>
              </a:lnSpc>
            </a:pPr>
            <a:endParaRPr lang="en-US" sz="3364">
              <a:solidFill>
                <a:srgbClr val="66443B"/>
              </a:solidFill>
              <a:latin typeface="Mali"/>
            </a:endParaRPr>
          </a:p>
        </p:txBody>
      </p:sp>
      <p:sp>
        <p:nvSpPr>
          <p:cNvPr id="1048678" name="TextBox 9"/>
          <p:cNvSpPr txBox="1"/>
          <p:nvPr/>
        </p:nvSpPr>
        <p:spPr>
          <a:xfrm>
            <a:off x="1832460" y="717606"/>
            <a:ext cx="14623081" cy="2116074"/>
          </a:xfrm>
          <a:prstGeom prst="rect">
            <a:avLst/>
          </a:prstGeom>
        </p:spPr>
        <p:txBody>
          <a:bodyPr lIns="0" tIns="0" rIns="0" bIns="0" rtlCol="0" anchor="t">
            <a:spAutoFit/>
          </a:bodyPr>
          <a:lstStyle/>
          <a:p>
            <a:pPr algn="ctr">
              <a:lnSpc>
                <a:spcPts val="5554"/>
              </a:lnSpc>
            </a:pPr>
            <a:r>
              <a:rPr lang="en-US" sz="5499">
                <a:solidFill>
                  <a:srgbClr val="593E37"/>
                </a:solidFill>
                <a:latin typeface="Berkshire Swash"/>
              </a:rPr>
              <a:t>Transaksi-transaksi yang Perlu </a:t>
            </a:r>
          </a:p>
          <a:p>
            <a:pPr algn="ctr">
              <a:lnSpc>
                <a:spcPts val="5554"/>
              </a:lnSpc>
            </a:pPr>
            <a:r>
              <a:rPr lang="en-US" sz="5499">
                <a:solidFill>
                  <a:srgbClr val="593E37"/>
                </a:solidFill>
                <a:latin typeface="Berkshire Swash"/>
              </a:rPr>
              <a:t>Dilakukan Eliminasi dalam Penyusunan </a:t>
            </a:r>
          </a:p>
          <a:p>
            <a:pPr algn="ctr">
              <a:lnSpc>
                <a:spcPts val="5554"/>
              </a:lnSpc>
            </a:pPr>
            <a:r>
              <a:rPr lang="en-US" sz="5499">
                <a:solidFill>
                  <a:srgbClr val="593E37"/>
                </a:solidFill>
                <a:latin typeface="Berkshire Swash"/>
              </a:rPr>
              <a:t>Laporan Keuangan Konsolidasi</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679"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80"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81" name="Freeform 4"/>
          <p:cNvSpPr/>
          <p:nvPr/>
        </p:nvSpPr>
        <p:spPr>
          <a:xfrm>
            <a:off x="-333119" y="8244117"/>
            <a:ext cx="2723639" cy="2057400"/>
          </a:xfrm>
          <a:custGeom>
            <a:avLst/>
            <a:gdLst/>
            <a:ahLst/>
            <a:cxnLst/>
            <a:rect l="l" t="t" r="r" b="b"/>
            <a:pathLst>
              <a:path w="2723639" h="2057400">
                <a:moveTo>
                  <a:pt x="0" y="0"/>
                </a:moveTo>
                <a:lnTo>
                  <a:pt x="2723638" y="0"/>
                </a:lnTo>
                <a:lnTo>
                  <a:pt x="2723638" y="2057400"/>
                </a:lnTo>
                <a:lnTo>
                  <a:pt x="0" y="2057400"/>
                </a:lnTo>
                <a:lnTo>
                  <a:pt x="0" y="0"/>
                </a:lnTo>
                <a:close/>
              </a:path>
            </a:pathLst>
          </a:custGeom>
          <a:blipFill>
            <a:blip r:embed="rId3"/>
            <a:stretch>
              <a:fillRect/>
            </a:stretch>
          </a:blipFill>
        </p:spPr>
      </p:sp>
      <p:sp>
        <p:nvSpPr>
          <p:cNvPr id="1048682" name="Freeform 5"/>
          <p:cNvSpPr/>
          <p:nvPr/>
        </p:nvSpPr>
        <p:spPr>
          <a:xfrm>
            <a:off x="15203502" y="-1575494"/>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4"/>
            <a:stretch>
              <a:fillRect/>
            </a:stretch>
          </a:blipFill>
        </p:spPr>
      </p:sp>
      <p:sp>
        <p:nvSpPr>
          <p:cNvPr id="1048683" name="Freeform 6"/>
          <p:cNvSpPr/>
          <p:nvPr/>
        </p:nvSpPr>
        <p:spPr>
          <a:xfrm rot="-2195036">
            <a:off x="14416159" y="6886721"/>
            <a:ext cx="5686281" cy="4114800"/>
          </a:xfrm>
          <a:custGeom>
            <a:avLst/>
            <a:gdLst/>
            <a:ahLst/>
            <a:cxnLst/>
            <a:rect l="l" t="t" r="r" b="b"/>
            <a:pathLst>
              <a:path w="5686281" h="4114800">
                <a:moveTo>
                  <a:pt x="0" y="0"/>
                </a:moveTo>
                <a:lnTo>
                  <a:pt x="5686282" y="0"/>
                </a:lnTo>
                <a:lnTo>
                  <a:pt x="5686282" y="4114800"/>
                </a:lnTo>
                <a:lnTo>
                  <a:pt x="0" y="4114800"/>
                </a:lnTo>
                <a:lnTo>
                  <a:pt x="0" y="0"/>
                </a:lnTo>
                <a:close/>
              </a:path>
            </a:pathLst>
          </a:custGeom>
          <a:blipFill>
            <a:blip r:embed="rId5"/>
            <a:stretch>
              <a:fillRect/>
            </a:stretch>
          </a:blipFill>
        </p:spPr>
      </p:sp>
      <p:sp>
        <p:nvSpPr>
          <p:cNvPr id="1048684" name="Freeform 7"/>
          <p:cNvSpPr/>
          <p:nvPr/>
        </p:nvSpPr>
        <p:spPr>
          <a:xfrm rot="8296237">
            <a:off x="-1261813" y="-1175593"/>
            <a:ext cx="4581027" cy="3314997"/>
          </a:xfrm>
          <a:custGeom>
            <a:avLst/>
            <a:gdLst/>
            <a:ahLst/>
            <a:cxnLst/>
            <a:rect l="l" t="t" r="r" b="b"/>
            <a:pathLst>
              <a:path w="4581027" h="3314997">
                <a:moveTo>
                  <a:pt x="0" y="0"/>
                </a:moveTo>
                <a:lnTo>
                  <a:pt x="4581026" y="0"/>
                </a:lnTo>
                <a:lnTo>
                  <a:pt x="4581026" y="3314998"/>
                </a:lnTo>
                <a:lnTo>
                  <a:pt x="0" y="3314998"/>
                </a:lnTo>
                <a:lnTo>
                  <a:pt x="0" y="0"/>
                </a:lnTo>
                <a:close/>
              </a:path>
            </a:pathLst>
          </a:custGeom>
          <a:blipFill>
            <a:blip r:embed="rId5"/>
            <a:stretch>
              <a:fillRect/>
            </a:stretch>
          </a:blipFill>
        </p:spPr>
      </p:sp>
      <p:sp>
        <p:nvSpPr>
          <p:cNvPr id="1048685" name="Freeform 8"/>
          <p:cNvSpPr/>
          <p:nvPr/>
        </p:nvSpPr>
        <p:spPr>
          <a:xfrm>
            <a:off x="2390519" y="2057400"/>
            <a:ext cx="13987511" cy="8229600"/>
          </a:xfrm>
          <a:custGeom>
            <a:avLst/>
            <a:gdLst/>
            <a:ahLst/>
            <a:cxnLst/>
            <a:rect l="l" t="t" r="r" b="b"/>
            <a:pathLst>
              <a:path w="13987511" h="8229600">
                <a:moveTo>
                  <a:pt x="0" y="0"/>
                </a:moveTo>
                <a:lnTo>
                  <a:pt x="13987512" y="0"/>
                </a:lnTo>
                <a:lnTo>
                  <a:pt x="13987512" y="8229600"/>
                </a:lnTo>
                <a:lnTo>
                  <a:pt x="0" y="8229600"/>
                </a:lnTo>
                <a:lnTo>
                  <a:pt x="0" y="0"/>
                </a:lnTo>
                <a:close/>
              </a:path>
            </a:pathLst>
          </a:custGeom>
          <a:blipFill>
            <a:blip r:embed="rId6">
              <a:alphaModFix amt="24000"/>
            </a:blip>
            <a:stretch>
              <a:fillRect/>
            </a:stretch>
          </a:blipFill>
        </p:spPr>
      </p:sp>
      <p:sp>
        <p:nvSpPr>
          <p:cNvPr id="1048686" name="TextBox 9"/>
          <p:cNvSpPr txBox="1"/>
          <p:nvPr/>
        </p:nvSpPr>
        <p:spPr>
          <a:xfrm>
            <a:off x="2577395" y="2577406"/>
            <a:ext cx="13133211" cy="6576823"/>
          </a:xfrm>
          <a:prstGeom prst="rect">
            <a:avLst/>
          </a:prstGeom>
        </p:spPr>
        <p:txBody>
          <a:bodyPr lIns="0" tIns="0" rIns="0" bIns="0" rtlCol="0" anchor="t">
            <a:spAutoFit/>
          </a:bodyPr>
          <a:lstStyle/>
          <a:p>
            <a:pPr algn="just">
              <a:lnSpc>
                <a:spcPts val="3699"/>
              </a:lnSpc>
            </a:pPr>
            <a:r>
              <a:rPr lang="en-US" sz="3363" spc="-114">
                <a:solidFill>
                  <a:srgbClr val="96695E"/>
                </a:solidFill>
                <a:latin typeface="Mali"/>
              </a:rPr>
              <a:t>Pada umumnya, format lembar kertas kerja konsolidasi memiliki 4 (empat) kolom utama, yaitu:</a:t>
            </a:r>
          </a:p>
          <a:p>
            <a:pPr algn="just">
              <a:lnSpc>
                <a:spcPts val="3699"/>
              </a:lnSpc>
            </a:pPr>
            <a:endParaRPr lang="en-US" sz="3363" spc="-114">
              <a:solidFill>
                <a:srgbClr val="96695E"/>
              </a:solidFill>
              <a:latin typeface="Mali"/>
            </a:endParaRPr>
          </a:p>
          <a:p>
            <a:pPr algn="just">
              <a:lnSpc>
                <a:spcPts val="3699"/>
              </a:lnSpc>
            </a:pPr>
            <a:r>
              <a:rPr lang="en-US" sz="3363" spc="-114">
                <a:solidFill>
                  <a:srgbClr val="96695E"/>
                </a:solidFill>
                <a:latin typeface="Mali"/>
              </a:rPr>
              <a:t>a. Nama akun untuk menulis nama atau keterangan akun yang akan perusahaan input. </a:t>
            </a:r>
          </a:p>
          <a:p>
            <a:pPr algn="just">
              <a:lnSpc>
                <a:spcPts val="3699"/>
              </a:lnSpc>
            </a:pPr>
            <a:r>
              <a:rPr lang="en-US" sz="3363" spc="-114">
                <a:solidFill>
                  <a:srgbClr val="96695E"/>
                </a:solidFill>
                <a:latin typeface="Mali"/>
              </a:rPr>
              <a:t>b. Kemudian, data neraca percobaan yang berisi dua kolom, kolom satu untuk perusahaan induk dan kolom kedua untuk perusahaan anak. </a:t>
            </a:r>
          </a:p>
          <a:p>
            <a:pPr algn="just">
              <a:lnSpc>
                <a:spcPts val="3699"/>
              </a:lnSpc>
            </a:pPr>
            <a:r>
              <a:rPr lang="en-US" sz="3363" spc="-114">
                <a:solidFill>
                  <a:srgbClr val="96695E"/>
                </a:solidFill>
                <a:latin typeface="Mali"/>
              </a:rPr>
              <a:t>c. Selanjutnya, ayat jurnal eliminasi yang berisikan nominal jurnal yang akan dieliminasi. Pastikan mengisi data sesuai dengan posisi debit kreditnya. </a:t>
            </a:r>
          </a:p>
          <a:p>
            <a:pPr algn="just">
              <a:lnSpc>
                <a:spcPts val="3699"/>
              </a:lnSpc>
            </a:pPr>
            <a:r>
              <a:rPr lang="en-US" sz="3363" spc="-114">
                <a:solidFill>
                  <a:srgbClr val="96695E"/>
                </a:solidFill>
                <a:latin typeface="Mali"/>
              </a:rPr>
              <a:t>d. Terakhir adalah konsolidasi yang berisi nominal dari penjumlahan neraca percobaan.</a:t>
            </a:r>
          </a:p>
          <a:p>
            <a:pPr algn="just">
              <a:lnSpc>
                <a:spcPts val="3699"/>
              </a:lnSpc>
            </a:pPr>
            <a:endParaRPr lang="en-US" sz="3363" spc="-114">
              <a:solidFill>
                <a:srgbClr val="96695E"/>
              </a:solidFill>
              <a:latin typeface="Mali"/>
            </a:endParaRPr>
          </a:p>
          <a:p>
            <a:pPr algn="just">
              <a:lnSpc>
                <a:spcPts val="3699"/>
              </a:lnSpc>
            </a:pPr>
            <a:endParaRPr lang="en-US" sz="3363" spc="-114">
              <a:solidFill>
                <a:srgbClr val="96695E"/>
              </a:solidFill>
              <a:latin typeface="Mali"/>
            </a:endParaRPr>
          </a:p>
          <a:p>
            <a:pPr algn="just">
              <a:lnSpc>
                <a:spcPts val="3699"/>
              </a:lnSpc>
            </a:pPr>
            <a:endParaRPr lang="en-US" sz="3363" spc="-114">
              <a:solidFill>
                <a:srgbClr val="96695E"/>
              </a:solidFill>
              <a:latin typeface="Mali"/>
            </a:endParaRPr>
          </a:p>
        </p:txBody>
      </p:sp>
      <p:sp>
        <p:nvSpPr>
          <p:cNvPr id="1048687" name="TextBox 10"/>
          <p:cNvSpPr txBox="1"/>
          <p:nvPr/>
        </p:nvSpPr>
        <p:spPr>
          <a:xfrm>
            <a:off x="2072734" y="586681"/>
            <a:ext cx="14623081" cy="1564640"/>
          </a:xfrm>
          <a:prstGeom prst="rect">
            <a:avLst/>
          </a:prstGeom>
        </p:spPr>
        <p:txBody>
          <a:bodyPr lIns="0" tIns="0" rIns="0" bIns="0" rtlCol="0" anchor="t">
            <a:spAutoFit/>
          </a:bodyPr>
          <a:lstStyle/>
          <a:p>
            <a:pPr algn="ctr">
              <a:lnSpc>
                <a:spcPts val="6160"/>
              </a:lnSpc>
            </a:pPr>
            <a:r>
              <a:rPr lang="en-US" sz="6099">
                <a:solidFill>
                  <a:srgbClr val="66443B"/>
                </a:solidFill>
                <a:latin typeface="Berkshire Swash"/>
              </a:rPr>
              <a:t>Format Kertas Kerja pada Jurnal </a:t>
            </a:r>
          </a:p>
          <a:p>
            <a:pPr algn="ctr">
              <a:lnSpc>
                <a:spcPts val="6160"/>
              </a:lnSpc>
            </a:pPr>
            <a:r>
              <a:rPr lang="en-US" sz="6099">
                <a:solidFill>
                  <a:srgbClr val="66443B"/>
                </a:solidFill>
                <a:latin typeface="Berkshire Swash"/>
              </a:rPr>
              <a:t>Eliminasi Konsolidasi</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688"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89"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90" name="Freeform 4"/>
          <p:cNvSpPr/>
          <p:nvPr/>
        </p:nvSpPr>
        <p:spPr>
          <a:xfrm>
            <a:off x="15913924" y="-1125111"/>
            <a:ext cx="3449685" cy="4034030"/>
          </a:xfrm>
          <a:custGeom>
            <a:avLst/>
            <a:gdLst/>
            <a:ahLst/>
            <a:cxnLst/>
            <a:rect l="l" t="t" r="r" b="b"/>
            <a:pathLst>
              <a:path w="3449685" h="4034030">
                <a:moveTo>
                  <a:pt x="0" y="0"/>
                </a:moveTo>
                <a:lnTo>
                  <a:pt x="3449685" y="0"/>
                </a:lnTo>
                <a:lnTo>
                  <a:pt x="3449685" y="4034030"/>
                </a:lnTo>
                <a:lnTo>
                  <a:pt x="0" y="4034030"/>
                </a:lnTo>
                <a:lnTo>
                  <a:pt x="0" y="0"/>
                </a:lnTo>
                <a:close/>
              </a:path>
            </a:pathLst>
          </a:custGeom>
          <a:blipFill>
            <a:blip r:embed="rId3"/>
            <a:stretch>
              <a:fillRect l="-3760" r="-3760"/>
            </a:stretch>
          </a:blipFill>
        </p:spPr>
      </p:sp>
      <p:sp>
        <p:nvSpPr>
          <p:cNvPr id="1048691" name="Freeform 5"/>
          <p:cNvSpPr/>
          <p:nvPr/>
        </p:nvSpPr>
        <p:spPr>
          <a:xfrm>
            <a:off x="-270549" y="-862730"/>
            <a:ext cx="3467892" cy="3771649"/>
          </a:xfrm>
          <a:custGeom>
            <a:avLst/>
            <a:gdLst/>
            <a:ahLst/>
            <a:cxnLst/>
            <a:rect l="l" t="t" r="r" b="b"/>
            <a:pathLst>
              <a:path w="3467892" h="3771649">
                <a:moveTo>
                  <a:pt x="0" y="0"/>
                </a:moveTo>
                <a:lnTo>
                  <a:pt x="3467892" y="0"/>
                </a:lnTo>
                <a:lnTo>
                  <a:pt x="3467892" y="3771649"/>
                </a:lnTo>
                <a:lnTo>
                  <a:pt x="0" y="3771649"/>
                </a:lnTo>
                <a:lnTo>
                  <a:pt x="0" y="0"/>
                </a:lnTo>
                <a:close/>
              </a:path>
            </a:pathLst>
          </a:custGeom>
          <a:blipFill>
            <a:blip r:embed="rId3"/>
            <a:stretch>
              <a:fillRect/>
            </a:stretch>
          </a:blipFill>
        </p:spPr>
      </p:sp>
      <p:sp>
        <p:nvSpPr>
          <p:cNvPr id="1048692" name="TextBox 6"/>
          <p:cNvSpPr txBox="1"/>
          <p:nvPr/>
        </p:nvSpPr>
        <p:spPr>
          <a:xfrm>
            <a:off x="569199" y="3498553"/>
            <a:ext cx="17069567" cy="4625467"/>
          </a:xfrm>
          <a:prstGeom prst="rect">
            <a:avLst/>
          </a:prstGeom>
        </p:spPr>
        <p:txBody>
          <a:bodyPr lIns="0" tIns="0" rIns="0" bIns="0" rtlCol="0" anchor="t">
            <a:spAutoFit/>
          </a:bodyPr>
          <a:lstStyle/>
          <a:p>
            <a:pPr algn="just">
              <a:lnSpc>
                <a:spcPts val="5203"/>
              </a:lnSpc>
            </a:pPr>
            <a:r>
              <a:rPr lang="en-US" sz="3716">
                <a:solidFill>
                  <a:srgbClr val="96695E"/>
                </a:solidFill>
                <a:latin typeface="Mali"/>
              </a:rPr>
              <a:t>a. Tahap 1: Membuat Laporan Keuangan Tersendiri </a:t>
            </a:r>
          </a:p>
          <a:p>
            <a:pPr algn="just">
              <a:lnSpc>
                <a:spcPts val="5203"/>
              </a:lnSpc>
            </a:pPr>
            <a:r>
              <a:rPr lang="en-US" sz="3716">
                <a:solidFill>
                  <a:srgbClr val="96695E"/>
                </a:solidFill>
                <a:latin typeface="Mali"/>
              </a:rPr>
              <a:t>      Diketahui PT AAA adalah perusahaan induk dengan anak perusahaan PT BBB, sehingga PT AAA dan PT BBB adalah satu kelompok usaha (group). Karena PT AAA dan PT BBB satu grup, maka laporan keuangan PT AAA dan PT BBB harus dikonsolidasi. Sebelum membuat laporan keuangan konsolidasi, maka langkah pertama adalah membuat laporan keuangan sendiri-sendiri. Berikut adalah neraca saldo PT AAA dan PT BBB per tanggal 31 Desember 2022:</a:t>
            </a:r>
          </a:p>
        </p:txBody>
      </p:sp>
      <p:sp>
        <p:nvSpPr>
          <p:cNvPr id="1048693" name="TextBox 7"/>
          <p:cNvSpPr txBox="1"/>
          <p:nvPr/>
        </p:nvSpPr>
        <p:spPr>
          <a:xfrm>
            <a:off x="1832460" y="684387"/>
            <a:ext cx="14623081" cy="2150364"/>
          </a:xfrm>
          <a:prstGeom prst="rect">
            <a:avLst/>
          </a:prstGeom>
        </p:spPr>
        <p:txBody>
          <a:bodyPr lIns="0" tIns="0" rIns="0" bIns="0" rtlCol="0" anchor="t">
            <a:spAutoFit/>
          </a:bodyPr>
          <a:lstStyle/>
          <a:p>
            <a:pPr algn="ctr">
              <a:lnSpc>
                <a:spcPts val="5644"/>
              </a:lnSpc>
            </a:pPr>
            <a:r>
              <a:rPr lang="en-US" sz="6800">
                <a:solidFill>
                  <a:srgbClr val="66443B"/>
                </a:solidFill>
                <a:latin typeface="Berkshire Swash"/>
              </a:rPr>
              <a:t>Perhitungan pada Jurnal </a:t>
            </a:r>
          </a:p>
          <a:p>
            <a:pPr algn="ctr">
              <a:lnSpc>
                <a:spcPts val="5644"/>
              </a:lnSpc>
            </a:pPr>
            <a:r>
              <a:rPr lang="en-US" sz="6800">
                <a:solidFill>
                  <a:srgbClr val="66443B"/>
                </a:solidFill>
                <a:latin typeface="Berkshire Swash"/>
              </a:rPr>
              <a:t>Eliminasi Konsolidasi Penyusunan </a:t>
            </a:r>
          </a:p>
          <a:p>
            <a:pPr algn="ctr">
              <a:lnSpc>
                <a:spcPts val="5644"/>
              </a:lnSpc>
            </a:pPr>
            <a:r>
              <a:rPr lang="en-US" sz="6800">
                <a:solidFill>
                  <a:srgbClr val="66443B"/>
                </a:solidFill>
                <a:latin typeface="Berkshire Swash"/>
              </a:rPr>
              <a:t>Laporan Keuangan Konsolidasi</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694"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95"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96" name="Freeform 4"/>
          <p:cNvSpPr/>
          <p:nvPr/>
        </p:nvSpPr>
        <p:spPr>
          <a:xfrm>
            <a:off x="15203502" y="-1575494"/>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3"/>
            <a:stretch>
              <a:fillRect/>
            </a:stretch>
          </a:blipFill>
        </p:spPr>
      </p:sp>
      <p:sp>
        <p:nvSpPr>
          <p:cNvPr id="1048697" name="Freeform 5"/>
          <p:cNvSpPr/>
          <p:nvPr/>
        </p:nvSpPr>
        <p:spPr>
          <a:xfrm>
            <a:off x="-2293723" y="7200900"/>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3"/>
            <a:stretch>
              <a:fillRect/>
            </a:stretch>
          </a:blipFill>
        </p:spPr>
      </p:sp>
      <p:sp>
        <p:nvSpPr>
          <p:cNvPr id="1048698" name="Freeform 6"/>
          <p:cNvSpPr/>
          <p:nvPr/>
        </p:nvSpPr>
        <p:spPr>
          <a:xfrm>
            <a:off x="4655459" y="2768868"/>
            <a:ext cx="8977081" cy="7532649"/>
          </a:xfrm>
          <a:custGeom>
            <a:avLst/>
            <a:gdLst/>
            <a:ahLst/>
            <a:cxnLst/>
            <a:rect l="l" t="t" r="r" b="b"/>
            <a:pathLst>
              <a:path w="8977081" h="7532649">
                <a:moveTo>
                  <a:pt x="0" y="0"/>
                </a:moveTo>
                <a:lnTo>
                  <a:pt x="8977082" y="0"/>
                </a:lnTo>
                <a:lnTo>
                  <a:pt x="8977082" y="7532649"/>
                </a:lnTo>
                <a:lnTo>
                  <a:pt x="0" y="7532649"/>
                </a:lnTo>
                <a:lnTo>
                  <a:pt x="0" y="0"/>
                </a:lnTo>
                <a:close/>
              </a:path>
            </a:pathLst>
          </a:custGeom>
          <a:blipFill>
            <a:blip r:embed="rId4"/>
            <a:stretch>
              <a:fillRect/>
            </a:stretch>
          </a:blipFill>
        </p:spPr>
      </p:sp>
      <p:sp>
        <p:nvSpPr>
          <p:cNvPr id="1048699" name="TextBox 7"/>
          <p:cNvSpPr txBox="1"/>
          <p:nvPr/>
        </p:nvSpPr>
        <p:spPr>
          <a:xfrm>
            <a:off x="152285" y="387291"/>
            <a:ext cx="18135715" cy="2116074"/>
          </a:xfrm>
          <a:prstGeom prst="rect">
            <a:avLst/>
          </a:prstGeom>
        </p:spPr>
        <p:txBody>
          <a:bodyPr lIns="0" tIns="0" rIns="0" bIns="0" rtlCol="0" anchor="t">
            <a:spAutoFit/>
          </a:bodyPr>
          <a:lstStyle/>
          <a:p>
            <a:pPr algn="ctr">
              <a:lnSpc>
                <a:spcPts val="5554"/>
              </a:lnSpc>
            </a:pPr>
            <a:r>
              <a:rPr lang="en-US" sz="5499">
                <a:solidFill>
                  <a:srgbClr val="593E37"/>
                </a:solidFill>
                <a:latin typeface="Berkshire Swash"/>
              </a:rPr>
              <a:t>PT AAA dan Entitas Anak</a:t>
            </a:r>
          </a:p>
          <a:p>
            <a:pPr algn="ctr">
              <a:lnSpc>
                <a:spcPts val="5554"/>
              </a:lnSpc>
            </a:pPr>
            <a:r>
              <a:rPr lang="en-US" sz="5499">
                <a:solidFill>
                  <a:srgbClr val="593E37"/>
                </a:solidFill>
                <a:latin typeface="Berkshire Swash"/>
              </a:rPr>
              <a:t>Neraca Saldo</a:t>
            </a:r>
          </a:p>
          <a:p>
            <a:pPr algn="ctr">
              <a:lnSpc>
                <a:spcPts val="5554"/>
              </a:lnSpc>
            </a:pPr>
            <a:r>
              <a:rPr lang="en-US" sz="5499">
                <a:solidFill>
                  <a:srgbClr val="593E37"/>
                </a:solidFill>
                <a:latin typeface="Berkshire Swash"/>
              </a:rPr>
              <a:t>Periode 31 Desember 2022</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700"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01" name="Freeform 3"/>
          <p:cNvSpPr/>
          <p:nvPr/>
        </p:nvSpPr>
        <p:spPr>
          <a:xfrm>
            <a:off x="-1004745"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02" name="TextBox 4"/>
          <p:cNvSpPr txBox="1"/>
          <p:nvPr/>
        </p:nvSpPr>
        <p:spPr>
          <a:xfrm>
            <a:off x="1733946" y="3095099"/>
            <a:ext cx="15182564" cy="6623177"/>
          </a:xfrm>
          <a:prstGeom prst="rect">
            <a:avLst/>
          </a:prstGeom>
        </p:spPr>
        <p:txBody>
          <a:bodyPr lIns="0" tIns="0" rIns="0" bIns="0" rtlCol="0" anchor="t">
            <a:spAutoFit/>
          </a:bodyPr>
          <a:lstStyle/>
          <a:p>
            <a:pPr algn="just">
              <a:lnSpc>
                <a:spcPts val="4741"/>
              </a:lnSpc>
            </a:pPr>
            <a:r>
              <a:rPr lang="en-US" sz="3247" spc="-77">
                <a:solidFill>
                  <a:srgbClr val="8B632F"/>
                </a:solidFill>
                <a:latin typeface="Hammersmith One"/>
              </a:rPr>
              <a:t> Tahap 1</a:t>
            </a:r>
          </a:p>
          <a:p>
            <a:pPr algn="just">
              <a:lnSpc>
                <a:spcPts val="4741"/>
              </a:lnSpc>
            </a:pPr>
            <a:r>
              <a:rPr lang="en-US" sz="3247" spc="-77">
                <a:solidFill>
                  <a:srgbClr val="8B632F"/>
                </a:solidFill>
                <a:latin typeface="Hammersmith One"/>
              </a:rPr>
              <a:t>   1. Latar Belakang:</a:t>
            </a:r>
          </a:p>
          <a:p>
            <a:pPr algn="just">
              <a:lnSpc>
                <a:spcPts val="4741"/>
              </a:lnSpc>
            </a:pPr>
            <a:r>
              <a:rPr lang="en-US" sz="3247" spc="-77">
                <a:solidFill>
                  <a:srgbClr val="8B632F"/>
                </a:solidFill>
                <a:latin typeface="Hammersmith One"/>
              </a:rPr>
              <a:t>       PT AAA (Induk) mengakuisisi 100% PT BBB pada 1 Januari 2022. Harga perolehan: Rp 60 juta, sama dengan nilai aset bersih PT BBB</a:t>
            </a:r>
          </a:p>
          <a:p>
            <a:pPr algn="just">
              <a:lnSpc>
                <a:spcPts val="4741"/>
              </a:lnSpc>
            </a:pPr>
            <a:r>
              <a:rPr lang="en-US" sz="3247" spc="-77">
                <a:solidFill>
                  <a:srgbClr val="8B632F"/>
                </a:solidFill>
                <a:latin typeface="Hammersmith One"/>
              </a:rPr>
              <a:t> Tahapan Konsolidasi:</a:t>
            </a:r>
          </a:p>
          <a:p>
            <a:pPr algn="just">
              <a:lnSpc>
                <a:spcPts val="4741"/>
              </a:lnSpc>
            </a:pPr>
            <a:r>
              <a:rPr lang="en-US" sz="3247" spc="-77">
                <a:solidFill>
                  <a:srgbClr val="8B632F"/>
                </a:solidFill>
                <a:latin typeface="Hammersmith One"/>
              </a:rPr>
              <a:t>.    Langkah 1: Pembuatan Laporan Keuangan Individual. Masing-masing        </a:t>
            </a:r>
          </a:p>
          <a:p>
            <a:pPr algn="just">
              <a:lnSpc>
                <a:spcPts val="4741"/>
              </a:lnSpc>
            </a:pPr>
            <a:r>
              <a:rPr lang="en-US" sz="3247" spc="-77">
                <a:solidFill>
                  <a:srgbClr val="8B632F"/>
                </a:solidFill>
                <a:latin typeface="Hammersmith One"/>
              </a:rPr>
              <a:t>.                    Perusahaan menyiapkan neraca saldo.</a:t>
            </a:r>
          </a:p>
          <a:p>
            <a:pPr algn="just">
              <a:lnSpc>
                <a:spcPts val="4741"/>
              </a:lnSpc>
            </a:pPr>
            <a:r>
              <a:rPr lang="en-US" sz="3247" spc="-77">
                <a:solidFill>
                  <a:srgbClr val="8B632F"/>
                </a:solidFill>
                <a:latin typeface="Hammersmith One"/>
              </a:rPr>
              <a:t>      Langkah 2: Jurnal Eliminasi</a:t>
            </a:r>
          </a:p>
          <a:p>
            <a:pPr algn="just">
              <a:lnSpc>
                <a:spcPts val="4741"/>
              </a:lnSpc>
            </a:pPr>
            <a:r>
              <a:rPr lang="en-US" sz="3247" spc="-77">
                <a:solidFill>
                  <a:srgbClr val="8B632F"/>
                </a:solidFill>
                <a:latin typeface="Hammersmith One"/>
              </a:rPr>
              <a:t>                   Modal Saham: Di Debit Rp 50.000</a:t>
            </a:r>
          </a:p>
          <a:p>
            <a:pPr algn="just">
              <a:lnSpc>
                <a:spcPts val="4741"/>
              </a:lnSpc>
            </a:pPr>
            <a:r>
              <a:rPr lang="en-US" sz="3247" spc="-77">
                <a:solidFill>
                  <a:srgbClr val="8B632F"/>
                </a:solidFill>
                <a:latin typeface="Hammersmith One"/>
              </a:rPr>
              <a:t>                   Saldo Laba: Di Debit Rp 10.000</a:t>
            </a:r>
          </a:p>
          <a:p>
            <a:pPr algn="just">
              <a:lnSpc>
                <a:spcPts val="4741"/>
              </a:lnSpc>
            </a:pPr>
            <a:r>
              <a:rPr lang="en-US" sz="3247" spc="-77">
                <a:solidFill>
                  <a:srgbClr val="8B632F"/>
                </a:solidFill>
                <a:latin typeface="Hammersmith One"/>
              </a:rPr>
              <a:t>                                 investasi pada PT BBB: Dikredit Rp 60.000</a:t>
            </a:r>
          </a:p>
        </p:txBody>
      </p:sp>
      <p:sp>
        <p:nvSpPr>
          <p:cNvPr id="1048703" name="Freeform 5"/>
          <p:cNvSpPr/>
          <p:nvPr/>
        </p:nvSpPr>
        <p:spPr>
          <a:xfrm>
            <a:off x="2634158" y="0"/>
            <a:ext cx="13019684" cy="2674953"/>
          </a:xfrm>
          <a:custGeom>
            <a:avLst/>
            <a:gdLst/>
            <a:ahLst/>
            <a:cxnLst/>
            <a:rect l="l" t="t" r="r" b="b"/>
            <a:pathLst>
              <a:path w="13019684" h="2674953">
                <a:moveTo>
                  <a:pt x="0" y="0"/>
                </a:moveTo>
                <a:lnTo>
                  <a:pt x="13019684" y="0"/>
                </a:lnTo>
                <a:lnTo>
                  <a:pt x="13019684" y="2674953"/>
                </a:lnTo>
                <a:lnTo>
                  <a:pt x="0" y="2674953"/>
                </a:lnTo>
                <a:lnTo>
                  <a:pt x="0" y="0"/>
                </a:lnTo>
                <a:close/>
              </a:path>
            </a:pathLst>
          </a:custGeom>
          <a:blipFill>
            <a:blip r:embed="rId3"/>
            <a:stretch>
              <a:fillRect/>
            </a:stretch>
          </a:blipFill>
        </p:spPr>
      </p:sp>
      <p:sp>
        <p:nvSpPr>
          <p:cNvPr id="1048704" name="TextBox 6"/>
          <p:cNvSpPr txBox="1"/>
          <p:nvPr/>
        </p:nvSpPr>
        <p:spPr>
          <a:xfrm>
            <a:off x="3126921" y="-441682"/>
            <a:ext cx="12368736" cy="2667381"/>
          </a:xfrm>
          <a:prstGeom prst="rect">
            <a:avLst/>
          </a:prstGeom>
        </p:spPr>
        <p:txBody>
          <a:bodyPr lIns="0" tIns="0" rIns="0" bIns="0" rtlCol="0" anchor="t">
            <a:spAutoFit/>
          </a:bodyPr>
          <a:lstStyle/>
          <a:p>
            <a:pPr algn="ctr">
              <a:lnSpc>
                <a:spcPts val="7001"/>
              </a:lnSpc>
            </a:pPr>
            <a:r>
              <a:rPr lang="en-US" sz="5001">
                <a:solidFill>
                  <a:srgbClr val="8B632F"/>
                </a:solidFill>
                <a:latin typeface="ITC Benguiat Bold"/>
              </a:rPr>
              <a:t>
Laporan Keuangan Konsolidasi </a:t>
            </a:r>
          </a:p>
          <a:p>
            <a:pPr algn="ctr">
              <a:lnSpc>
                <a:spcPts val="7001"/>
              </a:lnSpc>
            </a:pPr>
            <a:r>
              <a:rPr lang="en-US" sz="5001">
                <a:solidFill>
                  <a:srgbClr val="8B632F"/>
                </a:solidFill>
                <a:latin typeface="ITC Benguiat Bold"/>
              </a:rPr>
              <a:t>PT AAA dan PT BBB</a:t>
            </a:r>
          </a:p>
        </p:txBody>
      </p:sp>
      <p:sp>
        <p:nvSpPr>
          <p:cNvPr id="1048705" name="Freeform 7"/>
          <p:cNvSpPr/>
          <p:nvPr/>
        </p:nvSpPr>
        <p:spPr>
          <a:xfrm>
            <a:off x="14838315" y="-580548"/>
            <a:ext cx="3449685" cy="3751847"/>
          </a:xfrm>
          <a:custGeom>
            <a:avLst/>
            <a:gdLst/>
            <a:ahLst/>
            <a:cxnLst/>
            <a:rect l="l" t="t" r="r" b="b"/>
            <a:pathLst>
              <a:path w="3449685" h="3751847">
                <a:moveTo>
                  <a:pt x="0" y="0"/>
                </a:moveTo>
                <a:lnTo>
                  <a:pt x="3449685" y="0"/>
                </a:lnTo>
                <a:lnTo>
                  <a:pt x="3449685" y="3751847"/>
                </a:lnTo>
                <a:lnTo>
                  <a:pt x="0" y="3751847"/>
                </a:lnTo>
                <a:lnTo>
                  <a:pt x="0" y="0"/>
                </a:lnTo>
                <a:close/>
              </a:path>
            </a:pathLst>
          </a:custGeom>
          <a:blipFill>
            <a:blip r:embed="rId4"/>
            <a:stretch>
              <a:fillRect/>
            </a:stretch>
          </a:blipFill>
        </p:spPr>
      </p:sp>
      <p:sp>
        <p:nvSpPr>
          <p:cNvPr id="1048706" name="Freeform 8"/>
          <p:cNvSpPr/>
          <p:nvPr/>
        </p:nvSpPr>
        <p:spPr>
          <a:xfrm>
            <a:off x="0" y="-600350"/>
            <a:ext cx="3467892" cy="3771649"/>
          </a:xfrm>
          <a:custGeom>
            <a:avLst/>
            <a:gdLst/>
            <a:ahLst/>
            <a:cxnLst/>
            <a:rect l="l" t="t" r="r" b="b"/>
            <a:pathLst>
              <a:path w="3467892" h="3771649">
                <a:moveTo>
                  <a:pt x="0" y="0"/>
                </a:moveTo>
                <a:lnTo>
                  <a:pt x="3467892" y="0"/>
                </a:lnTo>
                <a:lnTo>
                  <a:pt x="3467892" y="3771649"/>
                </a:lnTo>
                <a:lnTo>
                  <a:pt x="0" y="3771649"/>
                </a:lnTo>
                <a:lnTo>
                  <a:pt x="0" y="0"/>
                </a:lnTo>
                <a:close/>
              </a:path>
            </a:pathLst>
          </a:custGeom>
          <a:blipFill>
            <a:blip r:embed="rId4"/>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707"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08"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09" name="Freeform 4"/>
          <p:cNvSpPr/>
          <p:nvPr/>
        </p:nvSpPr>
        <p:spPr>
          <a:xfrm>
            <a:off x="1028700" y="2859102"/>
            <a:ext cx="15207610" cy="6860706"/>
          </a:xfrm>
          <a:custGeom>
            <a:avLst/>
            <a:gdLst/>
            <a:ahLst/>
            <a:cxnLst/>
            <a:rect l="l" t="t" r="r" b="b"/>
            <a:pathLst>
              <a:path w="15207610" h="6860706">
                <a:moveTo>
                  <a:pt x="0" y="0"/>
                </a:moveTo>
                <a:lnTo>
                  <a:pt x="15207610" y="0"/>
                </a:lnTo>
                <a:lnTo>
                  <a:pt x="15207610" y="6860706"/>
                </a:lnTo>
                <a:lnTo>
                  <a:pt x="0" y="6860706"/>
                </a:lnTo>
                <a:lnTo>
                  <a:pt x="0" y="0"/>
                </a:lnTo>
                <a:close/>
              </a:path>
            </a:pathLst>
          </a:custGeom>
          <a:blipFill>
            <a:blip r:embed="rId3"/>
            <a:stretch>
              <a:fillRect/>
            </a:stretch>
          </a:blipFill>
        </p:spPr>
      </p:sp>
      <p:sp>
        <p:nvSpPr>
          <p:cNvPr id="1048710" name="TextBox 5"/>
          <p:cNvSpPr txBox="1"/>
          <p:nvPr/>
        </p:nvSpPr>
        <p:spPr>
          <a:xfrm>
            <a:off x="1631203" y="3445770"/>
            <a:ext cx="14002605" cy="2549652"/>
          </a:xfrm>
          <a:prstGeom prst="rect">
            <a:avLst/>
          </a:prstGeom>
        </p:spPr>
        <p:txBody>
          <a:bodyPr lIns="0" tIns="0" rIns="0" bIns="0" rtlCol="0" anchor="t">
            <a:spAutoFit/>
          </a:bodyPr>
          <a:lstStyle/>
          <a:p>
            <a:pPr algn="just">
              <a:lnSpc>
                <a:spcPts val="5019"/>
              </a:lnSpc>
            </a:pPr>
            <a:r>
              <a:rPr lang="en-US" sz="3485">
                <a:solidFill>
                  <a:srgbClr val="000000"/>
                </a:solidFill>
                <a:latin typeface="Open Sans"/>
              </a:rPr>
              <a:t>   1. Tujuan Jurnal Eliminasi:</a:t>
            </a:r>
          </a:p>
          <a:p>
            <a:pPr algn="just">
              <a:lnSpc>
                <a:spcPts val="5019"/>
              </a:lnSpc>
            </a:pPr>
            <a:r>
              <a:rPr lang="en-US" sz="3485">
                <a:solidFill>
                  <a:srgbClr val="000000"/>
                </a:solidFill>
                <a:latin typeface="Open Sans"/>
              </a:rPr>
              <a:t>  - Menghilangkan investasi PT AAA di PT BBB.</a:t>
            </a:r>
          </a:p>
          <a:p>
            <a:pPr algn="just">
              <a:lnSpc>
                <a:spcPts val="5019"/>
              </a:lnSpc>
            </a:pPr>
            <a:r>
              <a:rPr lang="en-US" sz="3485">
                <a:solidFill>
                  <a:srgbClr val="000000"/>
                </a:solidFill>
                <a:latin typeface="Open Sans"/>
              </a:rPr>
              <a:t>  -Menyesuaikan modal saham dan saldo laba untuk mencerminkan    </a:t>
            </a:r>
          </a:p>
          <a:p>
            <a:pPr algn="just">
              <a:lnSpc>
                <a:spcPts val="5019"/>
              </a:lnSpc>
            </a:pPr>
            <a:r>
              <a:rPr lang="en-US" sz="3485">
                <a:solidFill>
                  <a:srgbClr val="000000"/>
                </a:solidFill>
                <a:latin typeface="Open Sans"/>
              </a:rPr>
              <a:t>    aset bersih yg di akuisisi.</a:t>
            </a:r>
          </a:p>
        </p:txBody>
      </p:sp>
      <p:sp>
        <p:nvSpPr>
          <p:cNvPr id="1048711" name="Freeform 6"/>
          <p:cNvSpPr/>
          <p:nvPr/>
        </p:nvSpPr>
        <p:spPr>
          <a:xfrm rot="-2195036">
            <a:off x="14416159" y="7253365"/>
            <a:ext cx="5686281" cy="4114800"/>
          </a:xfrm>
          <a:custGeom>
            <a:avLst/>
            <a:gdLst/>
            <a:ahLst/>
            <a:cxnLst/>
            <a:rect l="l" t="t" r="r" b="b"/>
            <a:pathLst>
              <a:path w="5686281" h="4114800">
                <a:moveTo>
                  <a:pt x="0" y="0"/>
                </a:moveTo>
                <a:lnTo>
                  <a:pt x="5686282" y="0"/>
                </a:lnTo>
                <a:lnTo>
                  <a:pt x="5686282" y="4114800"/>
                </a:lnTo>
                <a:lnTo>
                  <a:pt x="0" y="4114800"/>
                </a:lnTo>
                <a:lnTo>
                  <a:pt x="0" y="0"/>
                </a:lnTo>
                <a:close/>
              </a:path>
            </a:pathLst>
          </a:custGeom>
          <a:blipFill>
            <a:blip r:embed="rId4">
              <a:alphaModFix amt="56000"/>
            </a:blip>
            <a:stretch>
              <a:fillRect/>
            </a:stretch>
          </a:blipFill>
        </p:spPr>
      </p:sp>
      <p:sp>
        <p:nvSpPr>
          <p:cNvPr id="1048712" name="Freeform 7"/>
          <p:cNvSpPr/>
          <p:nvPr/>
        </p:nvSpPr>
        <p:spPr>
          <a:xfrm rot="-2195036" flipV="1">
            <a:off x="-1005978" y="-1028700"/>
            <a:ext cx="5686281" cy="4114800"/>
          </a:xfrm>
          <a:custGeom>
            <a:avLst/>
            <a:gdLst/>
            <a:ahLst/>
            <a:cxnLst/>
            <a:rect l="l" t="t" r="r" b="b"/>
            <a:pathLst>
              <a:path w="5686281" h="4114800">
                <a:moveTo>
                  <a:pt x="0" y="4114800"/>
                </a:moveTo>
                <a:lnTo>
                  <a:pt x="5686282" y="4114800"/>
                </a:lnTo>
                <a:lnTo>
                  <a:pt x="5686282" y="0"/>
                </a:lnTo>
                <a:lnTo>
                  <a:pt x="0" y="0"/>
                </a:lnTo>
                <a:lnTo>
                  <a:pt x="0" y="4114800"/>
                </a:lnTo>
                <a:close/>
              </a:path>
            </a:pathLst>
          </a:custGeom>
          <a:blipFill>
            <a:blip r:embed="rId4">
              <a:alphaModFix amt="56000"/>
            </a:blip>
            <a:stretch>
              <a:fillRect/>
            </a:stretch>
          </a:blipFill>
        </p:spPr>
      </p:sp>
      <p:sp>
        <p:nvSpPr>
          <p:cNvPr id="1048713" name="TextBox 8"/>
          <p:cNvSpPr txBox="1"/>
          <p:nvPr/>
        </p:nvSpPr>
        <p:spPr>
          <a:xfrm>
            <a:off x="1949336" y="-733425"/>
            <a:ext cx="14838315" cy="3200400"/>
          </a:xfrm>
          <a:prstGeom prst="rect">
            <a:avLst/>
          </a:prstGeom>
        </p:spPr>
        <p:txBody>
          <a:bodyPr lIns="0" tIns="0" rIns="0" bIns="0" rtlCol="0" anchor="t">
            <a:spAutoFit/>
          </a:bodyPr>
          <a:lstStyle/>
          <a:p>
            <a:pPr algn="ctr">
              <a:lnSpc>
                <a:spcPts val="8400"/>
              </a:lnSpc>
            </a:pPr>
            <a:r>
              <a:rPr lang="en-US" sz="6000">
                <a:solidFill>
                  <a:srgbClr val="8B632F"/>
                </a:solidFill>
                <a:latin typeface="ITC Benguiat Bold"/>
              </a:rPr>
              <a:t>
Laporan Keuangan Konsolidasi PT AAA dan PT BBB</a:t>
            </a:r>
          </a:p>
        </p:txBody>
      </p:sp>
      <p:sp>
        <p:nvSpPr>
          <p:cNvPr id="1048714" name="TextBox 9"/>
          <p:cNvSpPr txBox="1"/>
          <p:nvPr/>
        </p:nvSpPr>
        <p:spPr>
          <a:xfrm>
            <a:off x="1949336" y="6430918"/>
            <a:ext cx="13366339" cy="2189682"/>
          </a:xfrm>
          <a:prstGeom prst="rect">
            <a:avLst/>
          </a:prstGeom>
        </p:spPr>
        <p:txBody>
          <a:bodyPr lIns="0" tIns="0" rIns="0" bIns="0" rtlCol="0" anchor="t">
            <a:spAutoFit/>
          </a:bodyPr>
          <a:lstStyle/>
          <a:p>
            <a:pPr algn="just">
              <a:lnSpc>
                <a:spcPts val="4322"/>
              </a:lnSpc>
            </a:pPr>
            <a:r>
              <a:rPr lang="en-US" sz="3543" spc="-187">
                <a:solidFill>
                  <a:srgbClr val="000000"/>
                </a:solidFill>
                <a:latin typeface="Open Sans"/>
              </a:rPr>
              <a:t>2. Kesimpulan:</a:t>
            </a:r>
          </a:p>
          <a:p>
            <a:pPr algn="just">
              <a:lnSpc>
                <a:spcPts val="4322"/>
              </a:lnSpc>
            </a:pPr>
            <a:r>
              <a:rPr lang="en-US" sz="3543" spc="-187">
                <a:solidFill>
                  <a:srgbClr val="000000"/>
                </a:solidFill>
                <a:latin typeface="Open Sans"/>
              </a:rPr>
              <a:t>- Laporan keuangan konsolidasi berikan gambaran lengkap posisi keuangan gabungan PT AAA dan PT BBB, memfasilitasi pemahaman stakeholder terhadap keseluruhan kinerja grup.</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715"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16"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17" name="Freeform 4"/>
          <p:cNvSpPr/>
          <p:nvPr/>
        </p:nvSpPr>
        <p:spPr>
          <a:xfrm>
            <a:off x="15203502" y="-1575494"/>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3"/>
            <a:stretch>
              <a:fillRect/>
            </a:stretch>
          </a:blipFill>
        </p:spPr>
      </p:sp>
      <p:sp>
        <p:nvSpPr>
          <p:cNvPr id="1048718" name="Freeform 5"/>
          <p:cNvSpPr/>
          <p:nvPr/>
        </p:nvSpPr>
        <p:spPr>
          <a:xfrm>
            <a:off x="-2293723" y="7200900"/>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3"/>
            <a:stretch>
              <a:fillRect/>
            </a:stretch>
          </a:blipFill>
        </p:spPr>
      </p:sp>
      <p:sp>
        <p:nvSpPr>
          <p:cNvPr id="1048719" name="Freeform 6"/>
          <p:cNvSpPr/>
          <p:nvPr/>
        </p:nvSpPr>
        <p:spPr>
          <a:xfrm>
            <a:off x="3181597" y="2539306"/>
            <a:ext cx="12021905" cy="7081409"/>
          </a:xfrm>
          <a:custGeom>
            <a:avLst/>
            <a:gdLst/>
            <a:ahLst/>
            <a:cxnLst/>
            <a:rect l="l" t="t" r="r" b="b"/>
            <a:pathLst>
              <a:path w="12021905" h="7081409">
                <a:moveTo>
                  <a:pt x="0" y="0"/>
                </a:moveTo>
                <a:lnTo>
                  <a:pt x="12021905" y="0"/>
                </a:lnTo>
                <a:lnTo>
                  <a:pt x="12021905" y="7081409"/>
                </a:lnTo>
                <a:lnTo>
                  <a:pt x="0" y="7081409"/>
                </a:lnTo>
                <a:lnTo>
                  <a:pt x="0" y="0"/>
                </a:lnTo>
                <a:close/>
              </a:path>
            </a:pathLst>
          </a:custGeom>
          <a:blipFill>
            <a:blip r:embed="rId4"/>
            <a:stretch>
              <a:fillRect l="-7188" t="-9907" r="-7647" b="-1326"/>
            </a:stretch>
          </a:blipFill>
        </p:spPr>
      </p:sp>
      <p:sp>
        <p:nvSpPr>
          <p:cNvPr id="1048720" name="TextBox 7"/>
          <p:cNvSpPr txBox="1"/>
          <p:nvPr/>
        </p:nvSpPr>
        <p:spPr>
          <a:xfrm>
            <a:off x="-3495997" y="577156"/>
            <a:ext cx="24471531" cy="1758823"/>
          </a:xfrm>
          <a:prstGeom prst="rect">
            <a:avLst/>
          </a:prstGeom>
        </p:spPr>
        <p:txBody>
          <a:bodyPr lIns="0" tIns="0" rIns="0" bIns="0" rtlCol="0" anchor="t">
            <a:spAutoFit/>
          </a:bodyPr>
          <a:lstStyle/>
          <a:p>
            <a:pPr algn="ctr">
              <a:lnSpc>
                <a:spcPts val="4645"/>
              </a:lnSpc>
            </a:pPr>
            <a:r>
              <a:rPr lang="en-US" sz="4599">
                <a:solidFill>
                  <a:srgbClr val="593E37"/>
                </a:solidFill>
                <a:latin typeface="Berkshire Swash"/>
              </a:rPr>
              <a:t>PT AAA dan Entitas Anak</a:t>
            </a:r>
          </a:p>
          <a:p>
            <a:pPr algn="ctr">
              <a:lnSpc>
                <a:spcPts val="4645"/>
              </a:lnSpc>
            </a:pPr>
            <a:r>
              <a:rPr lang="en-US" sz="4599">
                <a:solidFill>
                  <a:srgbClr val="593E37"/>
                </a:solidFill>
                <a:latin typeface="Berkshire Swash"/>
              </a:rPr>
              <a:t>Neraca Saldo</a:t>
            </a:r>
          </a:p>
          <a:p>
            <a:pPr algn="ctr">
              <a:lnSpc>
                <a:spcPts val="4645"/>
              </a:lnSpc>
            </a:pPr>
            <a:r>
              <a:rPr lang="en-US" sz="4599">
                <a:solidFill>
                  <a:srgbClr val="593E37"/>
                </a:solidFill>
                <a:latin typeface="Berkshire Swash"/>
              </a:rPr>
              <a:t>Periode 31 Desember 2022</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721" name="Freeform 2"/>
          <p:cNvSpPr/>
          <p:nvPr/>
        </p:nvSpPr>
        <p:spPr>
          <a:xfrm>
            <a:off x="-1024581" y="-1071676"/>
            <a:ext cx="4620819" cy="4310176"/>
          </a:xfrm>
          <a:custGeom>
            <a:avLst/>
            <a:gdLst/>
            <a:ahLst/>
            <a:cxnLst/>
            <a:rect l="l" t="t" r="r" b="b"/>
            <a:pathLst>
              <a:path w="4620819" h="4310176">
                <a:moveTo>
                  <a:pt x="0" y="0"/>
                </a:moveTo>
                <a:lnTo>
                  <a:pt x="4620819" y="0"/>
                </a:lnTo>
                <a:lnTo>
                  <a:pt x="4620819" y="4310176"/>
                </a:lnTo>
                <a:lnTo>
                  <a:pt x="0" y="4310176"/>
                </a:lnTo>
                <a:lnTo>
                  <a:pt x="0" y="0"/>
                </a:lnTo>
                <a:close/>
              </a:path>
            </a:pathLst>
          </a:custGeom>
          <a:blipFill>
            <a:blip r:embed="rId2"/>
            <a:stretch>
              <a:fillRect/>
            </a:stretch>
          </a:blipFill>
        </p:spPr>
      </p:sp>
      <p:sp>
        <p:nvSpPr>
          <p:cNvPr id="1048722" name="Freeform 3"/>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3">
              <a:alphaModFix amt="7999"/>
            </a:blip>
            <a:stretch>
              <a:fillRect/>
            </a:stretch>
          </a:blipFill>
        </p:spPr>
      </p:sp>
      <p:sp>
        <p:nvSpPr>
          <p:cNvPr id="1048723" name="Freeform 4"/>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3">
              <a:alphaModFix amt="7999"/>
            </a:blip>
            <a:stretch>
              <a:fillRect/>
            </a:stretch>
          </a:blipFill>
        </p:spPr>
      </p:sp>
      <p:sp>
        <p:nvSpPr>
          <p:cNvPr id="1048724" name="Freeform 5"/>
          <p:cNvSpPr/>
          <p:nvPr/>
        </p:nvSpPr>
        <p:spPr>
          <a:xfrm>
            <a:off x="14158754" y="7087530"/>
            <a:ext cx="7420356" cy="8229600"/>
          </a:xfrm>
          <a:custGeom>
            <a:avLst/>
            <a:gdLst/>
            <a:ahLst/>
            <a:cxnLst/>
            <a:rect l="l" t="t" r="r" b="b"/>
            <a:pathLst>
              <a:path w="7420356" h="8229600">
                <a:moveTo>
                  <a:pt x="0" y="0"/>
                </a:moveTo>
                <a:lnTo>
                  <a:pt x="7420356" y="0"/>
                </a:lnTo>
                <a:lnTo>
                  <a:pt x="7420356" y="8229600"/>
                </a:lnTo>
                <a:lnTo>
                  <a:pt x="0" y="8229600"/>
                </a:lnTo>
                <a:lnTo>
                  <a:pt x="0" y="0"/>
                </a:lnTo>
                <a:close/>
              </a:path>
            </a:pathLst>
          </a:custGeom>
          <a:blipFill>
            <a:blip r:embed="rId4"/>
            <a:stretch>
              <a:fillRect/>
            </a:stretch>
          </a:blipFill>
        </p:spPr>
      </p:sp>
      <p:sp>
        <p:nvSpPr>
          <p:cNvPr id="1048725" name="Freeform 6"/>
          <p:cNvSpPr/>
          <p:nvPr/>
        </p:nvSpPr>
        <p:spPr>
          <a:xfrm>
            <a:off x="-1176981" y="-1224076"/>
            <a:ext cx="4620819" cy="4310176"/>
          </a:xfrm>
          <a:custGeom>
            <a:avLst/>
            <a:gdLst/>
            <a:ahLst/>
            <a:cxnLst/>
            <a:rect l="l" t="t" r="r" b="b"/>
            <a:pathLst>
              <a:path w="4620819" h="4310176">
                <a:moveTo>
                  <a:pt x="0" y="0"/>
                </a:moveTo>
                <a:lnTo>
                  <a:pt x="4620819" y="0"/>
                </a:lnTo>
                <a:lnTo>
                  <a:pt x="4620819" y="4310176"/>
                </a:lnTo>
                <a:lnTo>
                  <a:pt x="0" y="4310176"/>
                </a:lnTo>
                <a:lnTo>
                  <a:pt x="0" y="0"/>
                </a:lnTo>
                <a:close/>
              </a:path>
            </a:pathLst>
          </a:custGeom>
          <a:blipFill>
            <a:blip r:embed="rId2"/>
            <a:stretch>
              <a:fillRect/>
            </a:stretch>
          </a:blipFill>
        </p:spPr>
      </p:sp>
      <p:sp>
        <p:nvSpPr>
          <p:cNvPr id="1048726" name="TextBox 7"/>
          <p:cNvSpPr txBox="1"/>
          <p:nvPr/>
        </p:nvSpPr>
        <p:spPr>
          <a:xfrm>
            <a:off x="2052675" y="75819"/>
            <a:ext cx="14182651" cy="3162681"/>
          </a:xfrm>
          <a:prstGeom prst="rect">
            <a:avLst/>
          </a:prstGeom>
        </p:spPr>
        <p:txBody>
          <a:bodyPr lIns="0" tIns="0" rIns="0" bIns="0" rtlCol="0" anchor="t">
            <a:spAutoFit/>
          </a:bodyPr>
          <a:lstStyle/>
          <a:p>
            <a:pPr algn="ctr">
              <a:lnSpc>
                <a:spcPts val="8301"/>
              </a:lnSpc>
            </a:pPr>
            <a:r>
              <a:rPr lang="en-US" sz="5929">
                <a:solidFill>
                  <a:srgbClr val="96695E"/>
                </a:solidFill>
                <a:latin typeface="Le Petit Cochon"/>
              </a:rPr>
              <a:t>Perhitungan pada Jurnal Eliminasi Konsolidasi Penyusunan Laporan Keuangan Konsolidasi</a:t>
            </a:r>
          </a:p>
        </p:txBody>
      </p:sp>
      <p:sp>
        <p:nvSpPr>
          <p:cNvPr id="1048727" name="TextBox 8"/>
          <p:cNvSpPr txBox="1"/>
          <p:nvPr/>
        </p:nvSpPr>
        <p:spPr>
          <a:xfrm>
            <a:off x="1285827" y="3086100"/>
            <a:ext cx="15973472" cy="8884920"/>
          </a:xfrm>
          <a:prstGeom prst="rect">
            <a:avLst/>
          </a:prstGeom>
        </p:spPr>
        <p:txBody>
          <a:bodyPr lIns="0" tIns="0" rIns="0" bIns="0" rtlCol="0" anchor="t">
            <a:spAutoFit/>
          </a:bodyPr>
          <a:lstStyle/>
          <a:p>
            <a:pPr algn="just">
              <a:lnSpc>
                <a:spcPts val="3498"/>
              </a:lnSpc>
            </a:pPr>
            <a:r>
              <a:rPr lang="en-US" sz="3016">
                <a:solidFill>
                  <a:srgbClr val="593E37"/>
                </a:solidFill>
                <a:latin typeface="Mali"/>
              </a:rPr>
              <a:t> Tahap 2</a:t>
            </a:r>
          </a:p>
          <a:p>
            <a:pPr algn="just">
              <a:lnSpc>
                <a:spcPts val="3498"/>
              </a:lnSpc>
            </a:pPr>
            <a:r>
              <a:rPr lang="en-US" sz="3016">
                <a:solidFill>
                  <a:srgbClr val="593E37"/>
                </a:solidFill>
                <a:latin typeface="Mali"/>
              </a:rPr>
              <a:t>Latar Belakang Transaksi:</a:t>
            </a:r>
          </a:p>
          <a:p>
            <a:pPr algn="just">
              <a:lnSpc>
                <a:spcPts val="3498"/>
              </a:lnSpc>
            </a:pPr>
            <a:r>
              <a:rPr lang="en-US" sz="3016">
                <a:solidFill>
                  <a:srgbClr val="593E37"/>
                </a:solidFill>
                <a:latin typeface="Mali"/>
              </a:rPr>
              <a:t>    - PT AAA menjual barang dagang ke PT BBB sebesar Rp 6.000 (kredit).</a:t>
            </a:r>
          </a:p>
          <a:p>
            <a:pPr algn="just">
              <a:lnSpc>
                <a:spcPts val="3498"/>
              </a:lnSpc>
            </a:pPr>
            <a:r>
              <a:rPr lang="en-US" sz="3016">
                <a:solidFill>
                  <a:srgbClr val="593E37"/>
                </a:solidFill>
                <a:latin typeface="Mali"/>
              </a:rPr>
              <a:t>    - Beban pokok pendapatan Rp 5.000.</a:t>
            </a:r>
          </a:p>
          <a:p>
            <a:pPr algn="just">
              <a:lnSpc>
                <a:spcPts val="3498"/>
              </a:lnSpc>
            </a:pPr>
            <a:r>
              <a:rPr lang="en-US" sz="3016">
                <a:solidFill>
                  <a:srgbClr val="593E37"/>
                </a:solidFill>
                <a:latin typeface="Mali"/>
              </a:rPr>
              <a:t>   -  Per 31 Desember 2022, PT AAA mencatat piutang dan PT BBB mencatat utang</a:t>
            </a:r>
          </a:p>
          <a:p>
            <a:pPr algn="just">
              <a:lnSpc>
                <a:spcPts val="3498"/>
              </a:lnSpc>
            </a:pPr>
            <a:r>
              <a:rPr lang="en-US" sz="3016">
                <a:solidFill>
                  <a:srgbClr val="593E37"/>
                </a:solidFill>
                <a:latin typeface="Mali"/>
              </a:rPr>
              <a:t>.     Masing-masing sebesar Rp.6000</a:t>
            </a:r>
          </a:p>
          <a:p>
            <a:pPr algn="just">
              <a:lnSpc>
                <a:spcPts val="3498"/>
              </a:lnSpc>
            </a:pPr>
            <a:endParaRPr lang="en-US" sz="3016">
              <a:solidFill>
                <a:srgbClr val="593E37"/>
              </a:solidFill>
              <a:latin typeface="Mali"/>
            </a:endParaRPr>
          </a:p>
          <a:p>
            <a:pPr algn="just">
              <a:lnSpc>
                <a:spcPts val="3498"/>
              </a:lnSpc>
            </a:pPr>
            <a:r>
              <a:rPr lang="en-US" sz="3016">
                <a:solidFill>
                  <a:srgbClr val="593E37"/>
                </a:solidFill>
                <a:latin typeface="Mali"/>
              </a:rPr>
              <a:t>Jurnal Eliminasi Piutang dan Utang Usaha:</a:t>
            </a:r>
          </a:p>
          <a:p>
            <a:pPr algn="just">
              <a:lnSpc>
                <a:spcPts val="3498"/>
              </a:lnSpc>
            </a:pPr>
            <a:r>
              <a:rPr lang="en-US" sz="3016">
                <a:solidFill>
                  <a:srgbClr val="593E37"/>
                </a:solidFill>
                <a:latin typeface="Mali"/>
              </a:rPr>
              <a:t>     Utang Usaha (Dr) Rp 6.000</a:t>
            </a:r>
          </a:p>
          <a:p>
            <a:pPr algn="just">
              <a:lnSpc>
                <a:spcPts val="3498"/>
              </a:lnSpc>
            </a:pPr>
            <a:r>
              <a:rPr lang="en-US" sz="3016">
                <a:solidFill>
                  <a:srgbClr val="593E37"/>
                </a:solidFill>
                <a:latin typeface="Mali"/>
              </a:rPr>
              <a:t>                 Piutang Usaha (Cr) Rp. 6000</a:t>
            </a:r>
          </a:p>
          <a:p>
            <a:pPr algn="just">
              <a:lnSpc>
                <a:spcPts val="3498"/>
              </a:lnSpc>
            </a:pPr>
            <a:endParaRPr lang="en-US" sz="3016">
              <a:solidFill>
                <a:srgbClr val="593E37"/>
              </a:solidFill>
              <a:latin typeface="Mali"/>
            </a:endParaRPr>
          </a:p>
          <a:p>
            <a:pPr algn="just">
              <a:lnSpc>
                <a:spcPts val="3498"/>
              </a:lnSpc>
            </a:pPr>
            <a:r>
              <a:rPr lang="en-US" sz="3016">
                <a:solidFill>
                  <a:srgbClr val="593E37"/>
                </a:solidFill>
                <a:latin typeface="Mali"/>
              </a:rPr>
              <a:t>Jurnal Eliminasi Pendapatan dan Biaya:</a:t>
            </a:r>
          </a:p>
          <a:p>
            <a:pPr algn="just">
              <a:lnSpc>
                <a:spcPts val="3498"/>
              </a:lnSpc>
            </a:pPr>
            <a:r>
              <a:rPr lang="en-US" sz="3016">
                <a:solidFill>
                  <a:srgbClr val="593E37"/>
                </a:solidFill>
                <a:latin typeface="Mali"/>
              </a:rPr>
              <a:t>       Pendapatan (Dr) Rp 6.000</a:t>
            </a:r>
          </a:p>
          <a:p>
            <a:pPr algn="just">
              <a:lnSpc>
                <a:spcPts val="3498"/>
              </a:lnSpc>
            </a:pPr>
            <a:r>
              <a:rPr lang="en-US" sz="3016">
                <a:solidFill>
                  <a:srgbClr val="593E37"/>
                </a:solidFill>
                <a:latin typeface="Mali"/>
              </a:rPr>
              <a:t>                      Beban Pokok Pendapatan (Cr) Rp 5.000</a:t>
            </a:r>
          </a:p>
          <a:p>
            <a:pPr algn="just">
              <a:lnSpc>
                <a:spcPts val="3498"/>
              </a:lnSpc>
            </a:pPr>
            <a:r>
              <a:rPr lang="en-US" sz="3016">
                <a:solidFill>
                  <a:srgbClr val="593E37"/>
                </a:solidFill>
                <a:latin typeface="Mali"/>
              </a:rPr>
              <a:t>                      Persediaan Barang Dagang (Cr) Rp 1.000</a:t>
            </a:r>
          </a:p>
          <a:p>
            <a:pPr algn="just">
              <a:lnSpc>
                <a:spcPts val="3498"/>
              </a:lnSpc>
            </a:pPr>
            <a:r>
              <a:rPr lang="en-US" sz="3016">
                <a:solidFill>
                  <a:srgbClr val="593E37"/>
                </a:solidFill>
                <a:latin typeface="Mali"/>
              </a:rPr>
              <a:t>     </a:t>
            </a:r>
          </a:p>
          <a:p>
            <a:pPr algn="just">
              <a:lnSpc>
                <a:spcPts val="3498"/>
              </a:lnSpc>
            </a:pPr>
            <a:endParaRPr lang="en-US" sz="3016">
              <a:solidFill>
                <a:srgbClr val="593E37"/>
              </a:solidFill>
              <a:latin typeface="Mali"/>
            </a:endParaRPr>
          </a:p>
          <a:p>
            <a:pPr algn="just">
              <a:lnSpc>
                <a:spcPts val="3498"/>
              </a:lnSpc>
            </a:pPr>
            <a:endParaRPr lang="en-US" sz="3016">
              <a:solidFill>
                <a:srgbClr val="593E37"/>
              </a:solidFill>
              <a:latin typeface="Mali"/>
            </a:endParaRPr>
          </a:p>
          <a:p>
            <a:pPr algn="just">
              <a:lnSpc>
                <a:spcPts val="3498"/>
              </a:lnSpc>
            </a:pPr>
            <a:endParaRPr lang="en-US" sz="3016">
              <a:solidFill>
                <a:srgbClr val="593E37"/>
              </a:solidFill>
              <a:latin typeface="Mali"/>
            </a:endParaRPr>
          </a:p>
          <a:p>
            <a:pPr algn="just">
              <a:lnSpc>
                <a:spcPts val="3498"/>
              </a:lnSpc>
            </a:pPr>
            <a:endParaRPr lang="en-US" sz="3016">
              <a:solidFill>
                <a:srgbClr val="593E37"/>
              </a:solidFill>
              <a:latin typeface="Mal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728" name="Freeform 2"/>
          <p:cNvSpPr/>
          <p:nvPr/>
        </p:nvSpPr>
        <p:spPr>
          <a:xfrm>
            <a:off x="-1024581" y="-1071676"/>
            <a:ext cx="4620819" cy="4310176"/>
          </a:xfrm>
          <a:custGeom>
            <a:avLst/>
            <a:gdLst/>
            <a:ahLst/>
            <a:cxnLst/>
            <a:rect l="l" t="t" r="r" b="b"/>
            <a:pathLst>
              <a:path w="4620819" h="4310176">
                <a:moveTo>
                  <a:pt x="0" y="0"/>
                </a:moveTo>
                <a:lnTo>
                  <a:pt x="4620819" y="0"/>
                </a:lnTo>
                <a:lnTo>
                  <a:pt x="4620819" y="4310176"/>
                </a:lnTo>
                <a:lnTo>
                  <a:pt x="0" y="4310176"/>
                </a:lnTo>
                <a:lnTo>
                  <a:pt x="0" y="0"/>
                </a:lnTo>
                <a:close/>
              </a:path>
            </a:pathLst>
          </a:custGeom>
          <a:blipFill>
            <a:blip r:embed="rId2"/>
            <a:stretch>
              <a:fillRect/>
            </a:stretch>
          </a:blipFill>
        </p:spPr>
      </p:sp>
      <p:sp>
        <p:nvSpPr>
          <p:cNvPr id="1048729" name="Freeform 3"/>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3">
              <a:alphaModFix amt="7999"/>
            </a:blip>
            <a:stretch>
              <a:fillRect/>
            </a:stretch>
          </a:blipFill>
        </p:spPr>
      </p:sp>
      <p:sp>
        <p:nvSpPr>
          <p:cNvPr id="1048730" name="Freeform 4"/>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3">
              <a:alphaModFix amt="7999"/>
            </a:blip>
            <a:stretch>
              <a:fillRect/>
            </a:stretch>
          </a:blipFill>
        </p:spPr>
      </p:sp>
      <p:sp>
        <p:nvSpPr>
          <p:cNvPr id="1048731" name="Freeform 5"/>
          <p:cNvSpPr/>
          <p:nvPr/>
        </p:nvSpPr>
        <p:spPr>
          <a:xfrm>
            <a:off x="14158754" y="7087530"/>
            <a:ext cx="7420356" cy="8229600"/>
          </a:xfrm>
          <a:custGeom>
            <a:avLst/>
            <a:gdLst/>
            <a:ahLst/>
            <a:cxnLst/>
            <a:rect l="l" t="t" r="r" b="b"/>
            <a:pathLst>
              <a:path w="7420356" h="8229600">
                <a:moveTo>
                  <a:pt x="0" y="0"/>
                </a:moveTo>
                <a:lnTo>
                  <a:pt x="7420356" y="0"/>
                </a:lnTo>
                <a:lnTo>
                  <a:pt x="7420356" y="8229600"/>
                </a:lnTo>
                <a:lnTo>
                  <a:pt x="0" y="8229600"/>
                </a:lnTo>
                <a:lnTo>
                  <a:pt x="0" y="0"/>
                </a:lnTo>
                <a:close/>
              </a:path>
            </a:pathLst>
          </a:custGeom>
          <a:blipFill>
            <a:blip r:embed="rId4"/>
            <a:stretch>
              <a:fillRect/>
            </a:stretch>
          </a:blipFill>
        </p:spPr>
      </p:sp>
      <p:sp>
        <p:nvSpPr>
          <p:cNvPr id="1048732" name="Freeform 6"/>
          <p:cNvSpPr/>
          <p:nvPr/>
        </p:nvSpPr>
        <p:spPr>
          <a:xfrm>
            <a:off x="-1176981" y="-1224076"/>
            <a:ext cx="4620819" cy="4310176"/>
          </a:xfrm>
          <a:custGeom>
            <a:avLst/>
            <a:gdLst/>
            <a:ahLst/>
            <a:cxnLst/>
            <a:rect l="l" t="t" r="r" b="b"/>
            <a:pathLst>
              <a:path w="4620819" h="4310176">
                <a:moveTo>
                  <a:pt x="0" y="0"/>
                </a:moveTo>
                <a:lnTo>
                  <a:pt x="4620819" y="0"/>
                </a:lnTo>
                <a:lnTo>
                  <a:pt x="4620819" y="4310176"/>
                </a:lnTo>
                <a:lnTo>
                  <a:pt x="0" y="4310176"/>
                </a:lnTo>
                <a:lnTo>
                  <a:pt x="0" y="0"/>
                </a:lnTo>
                <a:close/>
              </a:path>
            </a:pathLst>
          </a:custGeom>
          <a:blipFill>
            <a:blip r:embed="rId2"/>
            <a:stretch>
              <a:fillRect/>
            </a:stretch>
          </a:blipFill>
        </p:spPr>
      </p:sp>
      <p:sp>
        <p:nvSpPr>
          <p:cNvPr id="1048733" name="TextBox 7"/>
          <p:cNvSpPr txBox="1"/>
          <p:nvPr/>
        </p:nvSpPr>
        <p:spPr>
          <a:xfrm>
            <a:off x="2569301" y="446195"/>
            <a:ext cx="13149399" cy="3162681"/>
          </a:xfrm>
          <a:prstGeom prst="rect">
            <a:avLst/>
          </a:prstGeom>
        </p:spPr>
        <p:txBody>
          <a:bodyPr lIns="0" tIns="0" rIns="0" bIns="0" rtlCol="0" anchor="t">
            <a:spAutoFit/>
          </a:bodyPr>
          <a:lstStyle/>
          <a:p>
            <a:pPr algn="ctr">
              <a:lnSpc>
                <a:spcPts val="8301"/>
              </a:lnSpc>
            </a:pPr>
            <a:r>
              <a:rPr lang="en-US" sz="5929">
                <a:solidFill>
                  <a:srgbClr val="96695E"/>
                </a:solidFill>
                <a:latin typeface="Le Petit Cochon"/>
              </a:rPr>
              <a:t>Perhitungan pada Jurnal Eliminasi Konsolidasi Penyusunan Laporan Keuangan Konsolidasi</a:t>
            </a:r>
            <a:endParaRPr lang="zh-CN" altLang="en-US"/>
          </a:p>
        </p:txBody>
      </p:sp>
      <p:sp>
        <p:nvSpPr>
          <p:cNvPr id="1048734" name="TextBox 8"/>
          <p:cNvSpPr txBox="1"/>
          <p:nvPr/>
        </p:nvSpPr>
        <p:spPr>
          <a:xfrm>
            <a:off x="1133427" y="4465320"/>
            <a:ext cx="15973472" cy="4442460"/>
          </a:xfrm>
          <a:prstGeom prst="rect">
            <a:avLst/>
          </a:prstGeom>
        </p:spPr>
        <p:txBody>
          <a:bodyPr lIns="0" tIns="0" rIns="0" bIns="0" rtlCol="0" anchor="t">
            <a:spAutoFit/>
          </a:bodyPr>
          <a:lstStyle/>
          <a:p>
            <a:pPr algn="just">
              <a:lnSpc>
                <a:spcPts val="3498"/>
              </a:lnSpc>
            </a:pPr>
            <a:r>
              <a:rPr lang="en-US" sz="3016">
                <a:solidFill>
                  <a:srgbClr val="593E37"/>
                </a:solidFill>
                <a:latin typeface="Mali"/>
              </a:rPr>
              <a:t>3). Asumsikan bahwa PT BBB menyewa tempat kepada PT AAA senilai Rp 1.250, sewa tempat tersebut sudah dibayar dan diakui sebagai beban usaha oleh PT BBB di tahun 2022. Sebaliknya PT AAA juga sudah menerima pembayaran dan mengakui sebagai pendapatan lain atas sewa tersebut di tahun 2022. Transaksi antara PT AAA dan PT BBB tersebut harus dieliminasi dengan jurnal berikut ini:</a:t>
            </a:r>
            <a:endParaRPr lang="zh-CN" altLang="en-US"/>
          </a:p>
          <a:p>
            <a:pPr algn="just">
              <a:lnSpc>
                <a:spcPts val="3498"/>
              </a:lnSpc>
            </a:pPr>
            <a:r>
              <a:rPr lang="en-US" sz="3016">
                <a:solidFill>
                  <a:srgbClr val="593E37"/>
                </a:solidFill>
                <a:latin typeface="Mali"/>
              </a:rPr>
              <a:t>Pendapatan Lain (Dr)                  1.250</a:t>
            </a:r>
          </a:p>
          <a:p>
            <a:pPr algn="just">
              <a:lnSpc>
                <a:spcPts val="3498"/>
              </a:lnSpc>
            </a:pPr>
            <a:r>
              <a:rPr lang="en-US" sz="3016">
                <a:solidFill>
                  <a:srgbClr val="593E37"/>
                </a:solidFill>
                <a:latin typeface="Mali"/>
              </a:rPr>
              <a:t>        Beban Usaha (Cr)                                  1.250</a:t>
            </a:r>
          </a:p>
          <a:p>
            <a:pPr algn="just">
              <a:lnSpc>
                <a:spcPts val="3498"/>
              </a:lnSpc>
            </a:pPr>
            <a:r>
              <a:rPr lang="en-US" sz="3016">
                <a:solidFill>
                  <a:srgbClr val="593E37"/>
                </a:solidFill>
                <a:latin typeface="Mali"/>
              </a:rPr>
              <a:t>Perlu dingat bahwa jurnal eliminasi hanya dilakukan pada kertas kerja konsolidasi dan tidak dilakukan di pembukuan perusahaan induk maupun perusahaan anak. Oleh karena itu, berdasarkan transaksi tersebut dapat disusun kertas kerja konsolidasi  berikut ini:</a:t>
            </a:r>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735"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36"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37" name="Freeform 4"/>
          <p:cNvSpPr/>
          <p:nvPr/>
        </p:nvSpPr>
        <p:spPr>
          <a:xfrm>
            <a:off x="15203502" y="-1575494"/>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3"/>
            <a:stretch>
              <a:fillRect/>
            </a:stretch>
          </a:blipFill>
        </p:spPr>
      </p:sp>
      <p:sp>
        <p:nvSpPr>
          <p:cNvPr id="1048738" name="Freeform 5"/>
          <p:cNvSpPr/>
          <p:nvPr/>
        </p:nvSpPr>
        <p:spPr>
          <a:xfrm>
            <a:off x="-2564272" y="3483827"/>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3"/>
            <a:stretch>
              <a:fillRect/>
            </a:stretch>
          </a:blipFill>
        </p:spPr>
      </p:sp>
      <p:sp>
        <p:nvSpPr>
          <p:cNvPr id="1048739" name="Freeform 6"/>
          <p:cNvSpPr/>
          <p:nvPr/>
        </p:nvSpPr>
        <p:spPr>
          <a:xfrm>
            <a:off x="2720474" y="2265412"/>
            <a:ext cx="13660752" cy="7889770"/>
          </a:xfrm>
          <a:custGeom>
            <a:avLst/>
            <a:gdLst/>
            <a:ahLst/>
            <a:cxnLst/>
            <a:rect l="l" t="t" r="r" b="b"/>
            <a:pathLst>
              <a:path w="13660752" h="7889770">
                <a:moveTo>
                  <a:pt x="0" y="0"/>
                </a:moveTo>
                <a:lnTo>
                  <a:pt x="13660752" y="0"/>
                </a:lnTo>
                <a:lnTo>
                  <a:pt x="13660752" y="7889770"/>
                </a:lnTo>
                <a:lnTo>
                  <a:pt x="0" y="7889770"/>
                </a:lnTo>
                <a:lnTo>
                  <a:pt x="0" y="0"/>
                </a:lnTo>
                <a:close/>
              </a:path>
            </a:pathLst>
          </a:custGeom>
          <a:blipFill>
            <a:blip r:embed="rId4"/>
            <a:stretch>
              <a:fillRect t="-3133" b="-3133"/>
            </a:stretch>
          </a:blipFill>
        </p:spPr>
      </p:sp>
      <p:sp>
        <p:nvSpPr>
          <p:cNvPr id="1048740" name="TextBox 7"/>
          <p:cNvSpPr txBox="1"/>
          <p:nvPr/>
        </p:nvSpPr>
        <p:spPr>
          <a:xfrm>
            <a:off x="3567490" y="558106"/>
            <a:ext cx="11966719" cy="1679448"/>
          </a:xfrm>
          <a:prstGeom prst="rect">
            <a:avLst/>
          </a:prstGeom>
        </p:spPr>
        <p:txBody>
          <a:bodyPr lIns="0" tIns="0" rIns="0" bIns="0" rtlCol="0" anchor="t">
            <a:spAutoFit/>
          </a:bodyPr>
          <a:lstStyle/>
          <a:p>
            <a:pPr algn="ctr">
              <a:lnSpc>
                <a:spcPts val="4408"/>
              </a:lnSpc>
            </a:pPr>
            <a:r>
              <a:rPr lang="en-US" sz="4364">
                <a:solidFill>
                  <a:srgbClr val="593E37"/>
                </a:solidFill>
                <a:latin typeface="Berkshire Swash"/>
              </a:rPr>
              <a:t>PT AAA dan Entitas Anak</a:t>
            </a:r>
          </a:p>
          <a:p>
            <a:pPr algn="ctr">
              <a:lnSpc>
                <a:spcPts val="4408"/>
              </a:lnSpc>
            </a:pPr>
            <a:r>
              <a:rPr lang="en-US" sz="4364">
                <a:solidFill>
                  <a:srgbClr val="593E37"/>
                </a:solidFill>
                <a:latin typeface="Berkshire Swash"/>
              </a:rPr>
              <a:t>Neraca Saldo</a:t>
            </a:r>
          </a:p>
          <a:p>
            <a:pPr algn="ctr">
              <a:lnSpc>
                <a:spcPts val="4408"/>
              </a:lnSpc>
            </a:pPr>
            <a:r>
              <a:rPr lang="en-US" sz="4364">
                <a:solidFill>
                  <a:srgbClr val="593E37"/>
                </a:solidFill>
                <a:latin typeface="Berkshire Swash"/>
              </a:rPr>
              <a:t>Periode 31 Desember 2022</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606"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07" name="Freeform 3"/>
          <p:cNvSpPr/>
          <p:nvPr/>
        </p:nvSpPr>
        <p:spPr>
          <a:xfrm>
            <a:off x="-270549" y="57150"/>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08" name="Freeform 4"/>
          <p:cNvSpPr/>
          <p:nvPr/>
        </p:nvSpPr>
        <p:spPr>
          <a:xfrm>
            <a:off x="-297425" y="-413582"/>
            <a:ext cx="2652251" cy="2884564"/>
          </a:xfrm>
          <a:custGeom>
            <a:avLst/>
            <a:gdLst/>
            <a:ahLst/>
            <a:cxnLst/>
            <a:rect l="l" t="t" r="r" b="b"/>
            <a:pathLst>
              <a:path w="2652251" h="2884564">
                <a:moveTo>
                  <a:pt x="0" y="0"/>
                </a:moveTo>
                <a:lnTo>
                  <a:pt x="2652250" y="0"/>
                </a:lnTo>
                <a:lnTo>
                  <a:pt x="2652250" y="2884564"/>
                </a:lnTo>
                <a:lnTo>
                  <a:pt x="0" y="2884564"/>
                </a:lnTo>
                <a:lnTo>
                  <a:pt x="0" y="0"/>
                </a:lnTo>
                <a:close/>
              </a:path>
            </a:pathLst>
          </a:custGeom>
          <a:blipFill>
            <a:blip r:embed="rId3"/>
            <a:stretch>
              <a:fillRect/>
            </a:stretch>
          </a:blipFill>
        </p:spPr>
      </p:sp>
      <p:sp>
        <p:nvSpPr>
          <p:cNvPr id="1048609" name="Freeform 5"/>
          <p:cNvSpPr/>
          <p:nvPr/>
        </p:nvSpPr>
        <p:spPr>
          <a:xfrm>
            <a:off x="15371159" y="-413582"/>
            <a:ext cx="3776282" cy="4107052"/>
          </a:xfrm>
          <a:custGeom>
            <a:avLst/>
            <a:gdLst/>
            <a:ahLst/>
            <a:cxnLst/>
            <a:rect l="l" t="t" r="r" b="b"/>
            <a:pathLst>
              <a:path w="3776282" h="4107052">
                <a:moveTo>
                  <a:pt x="0" y="0"/>
                </a:moveTo>
                <a:lnTo>
                  <a:pt x="3776282" y="0"/>
                </a:lnTo>
                <a:lnTo>
                  <a:pt x="3776282" y="4107051"/>
                </a:lnTo>
                <a:lnTo>
                  <a:pt x="0" y="4107051"/>
                </a:lnTo>
                <a:lnTo>
                  <a:pt x="0" y="0"/>
                </a:lnTo>
                <a:close/>
              </a:path>
            </a:pathLst>
          </a:custGeom>
          <a:blipFill>
            <a:blip r:embed="rId3"/>
            <a:stretch>
              <a:fillRect/>
            </a:stretch>
          </a:blipFill>
        </p:spPr>
      </p:sp>
      <p:sp>
        <p:nvSpPr>
          <p:cNvPr id="1048610" name="Freeform 6"/>
          <p:cNvSpPr/>
          <p:nvPr/>
        </p:nvSpPr>
        <p:spPr>
          <a:xfrm>
            <a:off x="16112439" y="7897147"/>
            <a:ext cx="3035003" cy="2722305"/>
          </a:xfrm>
          <a:custGeom>
            <a:avLst/>
            <a:gdLst/>
            <a:ahLst/>
            <a:cxnLst/>
            <a:rect l="l" t="t" r="r" b="b"/>
            <a:pathLst>
              <a:path w="3035003" h="2722305">
                <a:moveTo>
                  <a:pt x="0" y="0"/>
                </a:moveTo>
                <a:lnTo>
                  <a:pt x="3035002" y="0"/>
                </a:lnTo>
                <a:lnTo>
                  <a:pt x="3035002" y="2722306"/>
                </a:lnTo>
                <a:lnTo>
                  <a:pt x="0" y="2722306"/>
                </a:lnTo>
                <a:lnTo>
                  <a:pt x="0" y="0"/>
                </a:lnTo>
                <a:close/>
              </a:path>
            </a:pathLst>
          </a:custGeom>
          <a:blipFill>
            <a:blip r:embed="rId4"/>
            <a:stretch>
              <a:fillRect/>
            </a:stretch>
          </a:blipFill>
        </p:spPr>
      </p:sp>
      <p:sp>
        <p:nvSpPr>
          <p:cNvPr id="1048611" name="Freeform 7"/>
          <p:cNvSpPr/>
          <p:nvPr/>
        </p:nvSpPr>
        <p:spPr>
          <a:xfrm rot="-2021408">
            <a:off x="-1180346" y="5497369"/>
            <a:ext cx="3035003" cy="2722305"/>
          </a:xfrm>
          <a:custGeom>
            <a:avLst/>
            <a:gdLst/>
            <a:ahLst/>
            <a:cxnLst/>
            <a:rect l="l" t="t" r="r" b="b"/>
            <a:pathLst>
              <a:path w="3035003" h="2722305">
                <a:moveTo>
                  <a:pt x="0" y="0"/>
                </a:moveTo>
                <a:lnTo>
                  <a:pt x="3035003" y="0"/>
                </a:lnTo>
                <a:lnTo>
                  <a:pt x="3035003" y="2722306"/>
                </a:lnTo>
                <a:lnTo>
                  <a:pt x="0" y="2722306"/>
                </a:lnTo>
                <a:lnTo>
                  <a:pt x="0" y="0"/>
                </a:lnTo>
                <a:close/>
              </a:path>
            </a:pathLst>
          </a:custGeom>
          <a:blipFill>
            <a:blip r:embed="rId4"/>
            <a:stretch>
              <a:fillRect/>
            </a:stretch>
          </a:blipFill>
        </p:spPr>
      </p:sp>
      <p:sp>
        <p:nvSpPr>
          <p:cNvPr id="1048612" name="TextBox 8"/>
          <p:cNvSpPr txBox="1"/>
          <p:nvPr/>
        </p:nvSpPr>
        <p:spPr>
          <a:xfrm>
            <a:off x="857122" y="0"/>
            <a:ext cx="16573754" cy="2837942"/>
          </a:xfrm>
          <a:prstGeom prst="rect">
            <a:avLst/>
          </a:prstGeom>
        </p:spPr>
        <p:txBody>
          <a:bodyPr lIns="0" tIns="0" rIns="0" bIns="0" rtlCol="0" anchor="t">
            <a:spAutoFit/>
          </a:bodyPr>
          <a:lstStyle/>
          <a:p>
            <a:pPr algn="ctr">
              <a:lnSpc>
                <a:spcPts val="11173"/>
              </a:lnSpc>
              <a:spcBef>
                <a:spcPct val="0"/>
              </a:spcBef>
            </a:pPr>
            <a:r>
              <a:rPr lang="en-US" sz="7980">
                <a:solidFill>
                  <a:srgbClr val="8B632F"/>
                </a:solidFill>
                <a:latin typeface="Le Petit Cochon"/>
              </a:rPr>
              <a:t>Konsep Dasar Jurnal Eliminasi Konsolidasi</a:t>
            </a:r>
          </a:p>
        </p:txBody>
      </p:sp>
      <p:sp>
        <p:nvSpPr>
          <p:cNvPr id="1048613" name="TextBox 9"/>
          <p:cNvSpPr txBox="1"/>
          <p:nvPr/>
        </p:nvSpPr>
        <p:spPr>
          <a:xfrm>
            <a:off x="2354825" y="2953138"/>
            <a:ext cx="13757613" cy="5288661"/>
          </a:xfrm>
          <a:prstGeom prst="rect">
            <a:avLst/>
          </a:prstGeom>
        </p:spPr>
        <p:txBody>
          <a:bodyPr lIns="0" tIns="0" rIns="0" bIns="0" rtlCol="0" anchor="t">
            <a:spAutoFit/>
          </a:bodyPr>
          <a:lstStyle/>
          <a:p>
            <a:pPr algn="just">
              <a:lnSpc>
                <a:spcPts val="4627"/>
              </a:lnSpc>
              <a:spcBef>
                <a:spcPct val="0"/>
              </a:spcBef>
            </a:pPr>
            <a:r>
              <a:rPr lang="en-US" sz="3305">
                <a:solidFill>
                  <a:srgbClr val="593E37"/>
                </a:solidFill>
                <a:latin typeface="Mali"/>
              </a:rPr>
              <a:t>Laporan keuangan konsolidasi adalah laporan yang  menyajikan hasil dari saldo operasi dan juga posisi keuangan  perusahaan. Laporan ini, perusahaan peroleh dari dua atau lebih  entitas perusahaan yang terpisah tetapi menjadi satu secara  menyeluruh. Ketika perusahaan memiliki anak perusahaan atau entitas asosiasi, laporan keuangan konsolidasi harus  mencerminkan posisi keuangan, hasil operasi, dan arus kas dari  seluruh grup perusahaan. Namun, terkadang transaksi antara  entitas dalam grup dapat menyebabkan penggandaan atau distorsi informasi dalam laporan keuangan konsolidasi.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41"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42" name="Freeform 3"/>
          <p:cNvSpPr/>
          <p:nvPr/>
        </p:nvSpPr>
        <p:spPr>
          <a:xfrm>
            <a:off x="-297425" y="0"/>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43" name="Freeform 4"/>
          <p:cNvSpPr/>
          <p:nvPr/>
        </p:nvSpPr>
        <p:spPr>
          <a:xfrm>
            <a:off x="-297425" y="-413582"/>
            <a:ext cx="2652251" cy="2884564"/>
          </a:xfrm>
          <a:custGeom>
            <a:avLst/>
            <a:gdLst/>
            <a:ahLst/>
            <a:cxnLst/>
            <a:rect l="l" t="t" r="r" b="b"/>
            <a:pathLst>
              <a:path w="2652251" h="2884564">
                <a:moveTo>
                  <a:pt x="0" y="0"/>
                </a:moveTo>
                <a:lnTo>
                  <a:pt x="2652250" y="0"/>
                </a:lnTo>
                <a:lnTo>
                  <a:pt x="2652250" y="2884564"/>
                </a:lnTo>
                <a:lnTo>
                  <a:pt x="0" y="2884564"/>
                </a:lnTo>
                <a:lnTo>
                  <a:pt x="0" y="0"/>
                </a:lnTo>
                <a:close/>
              </a:path>
            </a:pathLst>
          </a:custGeom>
          <a:blipFill>
            <a:blip r:embed="rId3"/>
            <a:stretch>
              <a:fillRect/>
            </a:stretch>
          </a:blipFill>
        </p:spPr>
      </p:sp>
      <p:sp>
        <p:nvSpPr>
          <p:cNvPr id="1048744" name="Freeform 5"/>
          <p:cNvSpPr/>
          <p:nvPr/>
        </p:nvSpPr>
        <p:spPr>
          <a:xfrm>
            <a:off x="15371159" y="-413582"/>
            <a:ext cx="3776282" cy="4107052"/>
          </a:xfrm>
          <a:custGeom>
            <a:avLst/>
            <a:gdLst/>
            <a:ahLst/>
            <a:cxnLst/>
            <a:rect l="l" t="t" r="r" b="b"/>
            <a:pathLst>
              <a:path w="3776282" h="4107052">
                <a:moveTo>
                  <a:pt x="0" y="0"/>
                </a:moveTo>
                <a:lnTo>
                  <a:pt x="3776282" y="0"/>
                </a:lnTo>
                <a:lnTo>
                  <a:pt x="3776282" y="4107051"/>
                </a:lnTo>
                <a:lnTo>
                  <a:pt x="0" y="4107051"/>
                </a:lnTo>
                <a:lnTo>
                  <a:pt x="0" y="0"/>
                </a:lnTo>
                <a:close/>
              </a:path>
            </a:pathLst>
          </a:custGeom>
          <a:blipFill>
            <a:blip r:embed="rId3"/>
            <a:stretch>
              <a:fillRect/>
            </a:stretch>
          </a:blipFill>
        </p:spPr>
      </p:sp>
      <p:sp>
        <p:nvSpPr>
          <p:cNvPr id="1048745" name="Freeform 6"/>
          <p:cNvSpPr/>
          <p:nvPr/>
        </p:nvSpPr>
        <p:spPr>
          <a:xfrm>
            <a:off x="15371159" y="8096072"/>
            <a:ext cx="3035003" cy="2722305"/>
          </a:xfrm>
          <a:custGeom>
            <a:avLst/>
            <a:gdLst/>
            <a:ahLst/>
            <a:cxnLst/>
            <a:rect l="l" t="t" r="r" b="b"/>
            <a:pathLst>
              <a:path w="3035003" h="2722305">
                <a:moveTo>
                  <a:pt x="0" y="0"/>
                </a:moveTo>
                <a:lnTo>
                  <a:pt x="3035002" y="0"/>
                </a:lnTo>
                <a:lnTo>
                  <a:pt x="3035002" y="2722306"/>
                </a:lnTo>
                <a:lnTo>
                  <a:pt x="0" y="2722306"/>
                </a:lnTo>
                <a:lnTo>
                  <a:pt x="0" y="0"/>
                </a:lnTo>
                <a:close/>
              </a:path>
            </a:pathLst>
          </a:custGeom>
          <a:blipFill>
            <a:blip r:embed="rId4"/>
            <a:stretch>
              <a:fillRect/>
            </a:stretch>
          </a:blipFill>
        </p:spPr>
      </p:sp>
      <p:sp>
        <p:nvSpPr>
          <p:cNvPr id="1048746" name="Freeform 7"/>
          <p:cNvSpPr/>
          <p:nvPr/>
        </p:nvSpPr>
        <p:spPr>
          <a:xfrm rot="-2021408">
            <a:off x="-1180346" y="5497369"/>
            <a:ext cx="3035003" cy="2722305"/>
          </a:xfrm>
          <a:custGeom>
            <a:avLst/>
            <a:gdLst/>
            <a:ahLst/>
            <a:cxnLst/>
            <a:rect l="l" t="t" r="r" b="b"/>
            <a:pathLst>
              <a:path w="3035003" h="2722305">
                <a:moveTo>
                  <a:pt x="0" y="0"/>
                </a:moveTo>
                <a:lnTo>
                  <a:pt x="3035003" y="0"/>
                </a:lnTo>
                <a:lnTo>
                  <a:pt x="3035003" y="2722306"/>
                </a:lnTo>
                <a:lnTo>
                  <a:pt x="0" y="2722306"/>
                </a:lnTo>
                <a:lnTo>
                  <a:pt x="0" y="0"/>
                </a:lnTo>
                <a:close/>
              </a:path>
            </a:pathLst>
          </a:custGeom>
          <a:blipFill>
            <a:blip r:embed="rId4"/>
            <a:stretch>
              <a:fillRect/>
            </a:stretch>
          </a:blipFill>
        </p:spPr>
      </p:sp>
      <p:sp>
        <p:nvSpPr>
          <p:cNvPr id="1048747" name="TextBox 8"/>
          <p:cNvSpPr txBox="1"/>
          <p:nvPr/>
        </p:nvSpPr>
        <p:spPr>
          <a:xfrm>
            <a:off x="1028700" y="3793385"/>
            <a:ext cx="15859960" cy="5843652"/>
          </a:xfrm>
          <a:prstGeom prst="rect">
            <a:avLst/>
          </a:prstGeom>
        </p:spPr>
        <p:txBody>
          <a:bodyPr lIns="0" tIns="0" rIns="0" bIns="0" rtlCol="0" anchor="t">
            <a:spAutoFit/>
          </a:bodyPr>
          <a:lstStyle/>
          <a:p>
            <a:pPr algn="just">
              <a:lnSpc>
                <a:spcPts val="4183"/>
              </a:lnSpc>
            </a:pPr>
            <a:r>
              <a:rPr lang="en-US" sz="3606">
                <a:solidFill>
                  <a:srgbClr val="593E37"/>
                </a:solidFill>
                <a:latin typeface="Mali"/>
              </a:rPr>
              <a:t>4) Asumsikan bahwa di tahun 2022 PT AAA menjual kendaraan (aset tetap) secara tunai kepada PT BBB dengan harga Rp 7.000 dan nilai buku Rp 6.500. Transaksi antara PT AAA dan PT BBB tersebut harus dieliminasi dengan jurnal berikut ini:</a:t>
            </a:r>
          </a:p>
          <a:p>
            <a:pPr algn="just">
              <a:lnSpc>
                <a:spcPts val="4183"/>
              </a:lnSpc>
            </a:pPr>
            <a:endParaRPr lang="en-US" sz="3606">
              <a:solidFill>
                <a:srgbClr val="593E37"/>
              </a:solidFill>
              <a:latin typeface="Mali"/>
            </a:endParaRPr>
          </a:p>
          <a:p>
            <a:pPr algn="just">
              <a:lnSpc>
                <a:spcPts val="4183"/>
              </a:lnSpc>
            </a:pPr>
            <a:r>
              <a:rPr lang="en-US" sz="3606">
                <a:solidFill>
                  <a:srgbClr val="593E37"/>
                </a:solidFill>
                <a:latin typeface="Mali"/>
              </a:rPr>
              <a:t>Aset Tetap (Dr)                         500</a:t>
            </a:r>
          </a:p>
          <a:p>
            <a:pPr algn="just">
              <a:lnSpc>
                <a:spcPts val="4183"/>
              </a:lnSpc>
            </a:pPr>
            <a:r>
              <a:rPr lang="en-US" sz="3606">
                <a:solidFill>
                  <a:srgbClr val="593E37"/>
                </a:solidFill>
                <a:latin typeface="Mali"/>
              </a:rPr>
              <a:t>         Pendapatan Lain (Cr)                      500</a:t>
            </a:r>
          </a:p>
          <a:p>
            <a:pPr algn="just">
              <a:lnSpc>
                <a:spcPts val="4183"/>
              </a:lnSpc>
            </a:pPr>
            <a:r>
              <a:rPr lang="en-US" sz="3606">
                <a:solidFill>
                  <a:srgbClr val="593E37"/>
                </a:solidFill>
                <a:latin typeface="Mali"/>
              </a:rPr>
              <a:t>Perlu dingat bahwa jurnal eliminasi hanya dilakukan pada kertas kerja konsolidasi dan tidak dilakukan di pembukuan perusahaan induk maupun perusahaan anak. Oleh karena itu, berdasarkan transaksi tersebut dapat disusun kertas kerja konsolidasi berikut ini:</a:t>
            </a:r>
            <a:endParaRPr lang="zh-CN" altLang="en-US"/>
          </a:p>
        </p:txBody>
      </p:sp>
      <p:sp>
        <p:nvSpPr>
          <p:cNvPr id="1048748" name="TextBox 9"/>
          <p:cNvSpPr txBox="1"/>
          <p:nvPr/>
        </p:nvSpPr>
        <p:spPr>
          <a:xfrm>
            <a:off x="1028700" y="438299"/>
            <a:ext cx="15844365" cy="3355086"/>
          </a:xfrm>
          <a:prstGeom prst="rect">
            <a:avLst/>
          </a:prstGeom>
        </p:spPr>
        <p:txBody>
          <a:bodyPr lIns="0" tIns="0" rIns="0" bIns="0" rtlCol="0" anchor="t">
            <a:spAutoFit/>
          </a:bodyPr>
          <a:lstStyle/>
          <a:p>
            <a:pPr algn="ctr">
              <a:lnSpc>
                <a:spcPts val="8806"/>
              </a:lnSpc>
            </a:pPr>
            <a:r>
              <a:rPr lang="en-US" sz="6290">
                <a:solidFill>
                  <a:srgbClr val="96695E"/>
                </a:solidFill>
                <a:latin typeface="Le Petit Cochon"/>
              </a:rPr>
              <a:t>Perhitungan pada Jurnal Eliminasi Konsolidasi Penyusunan Laporan Keuangan Konsolidasi</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749"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50"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51" name="Freeform 4"/>
          <p:cNvSpPr/>
          <p:nvPr/>
        </p:nvSpPr>
        <p:spPr>
          <a:xfrm>
            <a:off x="15203502" y="-1575494"/>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3"/>
            <a:stretch>
              <a:fillRect/>
            </a:stretch>
          </a:blipFill>
        </p:spPr>
      </p:sp>
      <p:sp>
        <p:nvSpPr>
          <p:cNvPr id="1048752" name="Freeform 5"/>
          <p:cNvSpPr/>
          <p:nvPr/>
        </p:nvSpPr>
        <p:spPr>
          <a:xfrm>
            <a:off x="-2564272" y="3483827"/>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3"/>
            <a:stretch>
              <a:fillRect/>
            </a:stretch>
          </a:blipFill>
        </p:spPr>
      </p:sp>
      <p:sp>
        <p:nvSpPr>
          <p:cNvPr id="1048753" name="Freeform 6"/>
          <p:cNvSpPr/>
          <p:nvPr/>
        </p:nvSpPr>
        <p:spPr>
          <a:xfrm>
            <a:off x="2525566" y="2265412"/>
            <a:ext cx="14050567" cy="8036105"/>
          </a:xfrm>
          <a:custGeom>
            <a:avLst/>
            <a:gdLst/>
            <a:ahLst/>
            <a:cxnLst/>
            <a:rect l="l" t="t" r="r" b="b"/>
            <a:pathLst>
              <a:path w="14050567" h="8036105">
                <a:moveTo>
                  <a:pt x="0" y="0"/>
                </a:moveTo>
                <a:lnTo>
                  <a:pt x="14050568" y="0"/>
                </a:lnTo>
                <a:lnTo>
                  <a:pt x="14050568" y="8036105"/>
                </a:lnTo>
                <a:lnTo>
                  <a:pt x="0" y="8036105"/>
                </a:lnTo>
                <a:lnTo>
                  <a:pt x="0" y="0"/>
                </a:lnTo>
                <a:close/>
              </a:path>
            </a:pathLst>
          </a:custGeom>
          <a:blipFill>
            <a:blip r:embed="rId4"/>
            <a:stretch>
              <a:fillRect l="-1627" t="-4071" b="-790"/>
            </a:stretch>
          </a:blipFill>
        </p:spPr>
      </p:sp>
      <p:sp>
        <p:nvSpPr>
          <p:cNvPr id="1048754" name="TextBox 7"/>
          <p:cNvSpPr txBox="1"/>
          <p:nvPr/>
        </p:nvSpPr>
        <p:spPr>
          <a:xfrm>
            <a:off x="3567490" y="558106"/>
            <a:ext cx="11966719" cy="1679448"/>
          </a:xfrm>
          <a:prstGeom prst="rect">
            <a:avLst/>
          </a:prstGeom>
        </p:spPr>
        <p:txBody>
          <a:bodyPr lIns="0" tIns="0" rIns="0" bIns="0" rtlCol="0" anchor="t">
            <a:spAutoFit/>
          </a:bodyPr>
          <a:lstStyle/>
          <a:p>
            <a:pPr algn="ctr">
              <a:lnSpc>
                <a:spcPts val="4408"/>
              </a:lnSpc>
            </a:pPr>
            <a:r>
              <a:rPr lang="en-US" sz="4364">
                <a:solidFill>
                  <a:srgbClr val="593E37"/>
                </a:solidFill>
                <a:latin typeface="Berkshire Swash"/>
              </a:rPr>
              <a:t>PT AAA dan Entitas Anak</a:t>
            </a:r>
          </a:p>
          <a:p>
            <a:pPr algn="ctr">
              <a:lnSpc>
                <a:spcPts val="4408"/>
              </a:lnSpc>
            </a:pPr>
            <a:r>
              <a:rPr lang="en-US" sz="4364">
                <a:solidFill>
                  <a:srgbClr val="593E37"/>
                </a:solidFill>
                <a:latin typeface="Berkshire Swash"/>
              </a:rPr>
              <a:t>Neraca Saldo</a:t>
            </a:r>
          </a:p>
          <a:p>
            <a:pPr algn="ctr">
              <a:lnSpc>
                <a:spcPts val="4408"/>
              </a:lnSpc>
            </a:pPr>
            <a:r>
              <a:rPr lang="en-US" sz="4364">
                <a:solidFill>
                  <a:srgbClr val="593E37"/>
                </a:solidFill>
                <a:latin typeface="Berkshire Swash"/>
              </a:rPr>
              <a:t>Periode 31 Desember 2022</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755"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56"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57" name="Freeform 4"/>
          <p:cNvSpPr/>
          <p:nvPr/>
        </p:nvSpPr>
        <p:spPr>
          <a:xfrm>
            <a:off x="-333119" y="8244117"/>
            <a:ext cx="2723639" cy="2057400"/>
          </a:xfrm>
          <a:custGeom>
            <a:avLst/>
            <a:gdLst/>
            <a:ahLst/>
            <a:cxnLst/>
            <a:rect l="l" t="t" r="r" b="b"/>
            <a:pathLst>
              <a:path w="2723639" h="2057400">
                <a:moveTo>
                  <a:pt x="0" y="0"/>
                </a:moveTo>
                <a:lnTo>
                  <a:pt x="2723638" y="0"/>
                </a:lnTo>
                <a:lnTo>
                  <a:pt x="2723638" y="2057400"/>
                </a:lnTo>
                <a:lnTo>
                  <a:pt x="0" y="2057400"/>
                </a:lnTo>
                <a:lnTo>
                  <a:pt x="0" y="0"/>
                </a:lnTo>
                <a:close/>
              </a:path>
            </a:pathLst>
          </a:custGeom>
          <a:blipFill>
            <a:blip r:embed="rId3">
              <a:alphaModFix amt="32999"/>
            </a:blip>
            <a:stretch>
              <a:fillRect/>
            </a:stretch>
          </a:blipFill>
        </p:spPr>
      </p:sp>
      <p:sp>
        <p:nvSpPr>
          <p:cNvPr id="1048758" name="Freeform 5"/>
          <p:cNvSpPr/>
          <p:nvPr/>
        </p:nvSpPr>
        <p:spPr>
          <a:xfrm>
            <a:off x="15203502" y="-1575494"/>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4"/>
            <a:stretch>
              <a:fillRect/>
            </a:stretch>
          </a:blipFill>
        </p:spPr>
      </p:sp>
      <p:sp>
        <p:nvSpPr>
          <p:cNvPr id="1048759" name="Freeform 6"/>
          <p:cNvSpPr/>
          <p:nvPr/>
        </p:nvSpPr>
        <p:spPr>
          <a:xfrm rot="-2195036">
            <a:off x="14416159" y="7215417"/>
            <a:ext cx="5686281" cy="4114800"/>
          </a:xfrm>
          <a:custGeom>
            <a:avLst/>
            <a:gdLst/>
            <a:ahLst/>
            <a:cxnLst/>
            <a:rect l="l" t="t" r="r" b="b"/>
            <a:pathLst>
              <a:path w="5686281" h="4114800">
                <a:moveTo>
                  <a:pt x="0" y="0"/>
                </a:moveTo>
                <a:lnTo>
                  <a:pt x="5686282" y="0"/>
                </a:lnTo>
                <a:lnTo>
                  <a:pt x="5686282" y="4114800"/>
                </a:lnTo>
                <a:lnTo>
                  <a:pt x="0" y="4114800"/>
                </a:lnTo>
                <a:lnTo>
                  <a:pt x="0" y="0"/>
                </a:lnTo>
                <a:close/>
              </a:path>
            </a:pathLst>
          </a:custGeom>
          <a:blipFill>
            <a:blip r:embed="rId5">
              <a:alphaModFix amt="56000"/>
            </a:blip>
            <a:stretch>
              <a:fillRect/>
            </a:stretch>
          </a:blipFill>
        </p:spPr>
      </p:sp>
      <p:sp>
        <p:nvSpPr>
          <p:cNvPr id="1048760" name="Freeform 7"/>
          <p:cNvSpPr/>
          <p:nvPr/>
        </p:nvSpPr>
        <p:spPr>
          <a:xfrm rot="8296237">
            <a:off x="-1261813" y="-1175593"/>
            <a:ext cx="4581027" cy="3314997"/>
          </a:xfrm>
          <a:custGeom>
            <a:avLst/>
            <a:gdLst/>
            <a:ahLst/>
            <a:cxnLst/>
            <a:rect l="l" t="t" r="r" b="b"/>
            <a:pathLst>
              <a:path w="4581027" h="3314997">
                <a:moveTo>
                  <a:pt x="0" y="0"/>
                </a:moveTo>
                <a:lnTo>
                  <a:pt x="4581026" y="0"/>
                </a:lnTo>
                <a:lnTo>
                  <a:pt x="4581026" y="3314998"/>
                </a:lnTo>
                <a:lnTo>
                  <a:pt x="0" y="3314998"/>
                </a:lnTo>
                <a:lnTo>
                  <a:pt x="0" y="0"/>
                </a:lnTo>
                <a:close/>
              </a:path>
            </a:pathLst>
          </a:custGeom>
          <a:blipFill>
            <a:blip r:embed="rId5"/>
            <a:stretch>
              <a:fillRect/>
            </a:stretch>
          </a:blipFill>
        </p:spPr>
      </p:sp>
      <p:sp>
        <p:nvSpPr>
          <p:cNvPr id="1048761" name="Freeform 8"/>
          <p:cNvSpPr/>
          <p:nvPr/>
        </p:nvSpPr>
        <p:spPr>
          <a:xfrm>
            <a:off x="2150244" y="1028700"/>
            <a:ext cx="13987511" cy="8229600"/>
          </a:xfrm>
          <a:custGeom>
            <a:avLst/>
            <a:gdLst/>
            <a:ahLst/>
            <a:cxnLst/>
            <a:rect l="l" t="t" r="r" b="b"/>
            <a:pathLst>
              <a:path w="13987511" h="8229600">
                <a:moveTo>
                  <a:pt x="0" y="0"/>
                </a:moveTo>
                <a:lnTo>
                  <a:pt x="13987512" y="0"/>
                </a:lnTo>
                <a:lnTo>
                  <a:pt x="13987512" y="8229600"/>
                </a:lnTo>
                <a:lnTo>
                  <a:pt x="0" y="8229600"/>
                </a:lnTo>
                <a:lnTo>
                  <a:pt x="0" y="0"/>
                </a:lnTo>
                <a:close/>
              </a:path>
            </a:pathLst>
          </a:custGeom>
          <a:blipFill>
            <a:blip r:embed="rId6">
              <a:alphaModFix amt="24000"/>
            </a:blip>
            <a:stretch>
              <a:fillRect/>
            </a:stretch>
          </a:blipFill>
        </p:spPr>
      </p:sp>
      <p:sp>
        <p:nvSpPr>
          <p:cNvPr id="1048762" name="TextBox 9"/>
          <p:cNvSpPr txBox="1"/>
          <p:nvPr/>
        </p:nvSpPr>
        <p:spPr>
          <a:xfrm>
            <a:off x="2030367" y="2661265"/>
            <a:ext cx="13918116" cy="4949952"/>
          </a:xfrm>
          <a:prstGeom prst="rect">
            <a:avLst/>
          </a:prstGeom>
        </p:spPr>
        <p:txBody>
          <a:bodyPr lIns="0" tIns="0" rIns="0" bIns="0" rtlCol="0" anchor="t">
            <a:spAutoFit/>
          </a:bodyPr>
          <a:lstStyle/>
          <a:p>
            <a:pPr algn="just">
              <a:lnSpc>
                <a:spcPts val="5568"/>
              </a:lnSpc>
            </a:pPr>
            <a:r>
              <a:rPr lang="en-US" sz="3977">
                <a:solidFill>
                  <a:srgbClr val="96695E"/>
                </a:solidFill>
                <a:latin typeface="Mali"/>
              </a:rPr>
              <a:t>Jurnal eliminasi hanya dilakukan pada kertas kerja konsolidasi.</a:t>
            </a:r>
          </a:p>
          <a:p>
            <a:pPr algn="just">
              <a:lnSpc>
                <a:spcPts val="5568"/>
              </a:lnSpc>
            </a:pPr>
            <a:r>
              <a:rPr lang="en-US" sz="3977">
                <a:solidFill>
                  <a:srgbClr val="96695E"/>
                </a:solidFill>
                <a:latin typeface="Mali"/>
              </a:rPr>
              <a:t>  - Tidak tercatat di pembukuan perusahaan induk atau anak.</a:t>
            </a:r>
          </a:p>
          <a:p>
            <a:pPr algn="just">
              <a:lnSpc>
                <a:spcPts val="5568"/>
              </a:lnSpc>
            </a:pPr>
            <a:endParaRPr lang="en-US" sz="3977">
              <a:solidFill>
                <a:srgbClr val="96695E"/>
              </a:solidFill>
              <a:latin typeface="Mali"/>
            </a:endParaRPr>
          </a:p>
          <a:p>
            <a:pPr algn="just">
              <a:lnSpc>
                <a:spcPts val="5568"/>
              </a:lnSpc>
            </a:pPr>
            <a:r>
              <a:rPr lang="en-US" sz="3977">
                <a:solidFill>
                  <a:srgbClr val="96695E"/>
                </a:solidFill>
                <a:latin typeface="Mali"/>
              </a:rPr>
              <a:t>- Pentingnya Eliminasi:</a:t>
            </a:r>
          </a:p>
          <a:p>
            <a:pPr algn="just">
              <a:lnSpc>
                <a:spcPts val="5568"/>
              </a:lnSpc>
            </a:pPr>
            <a:r>
              <a:rPr lang="en-US" sz="3977">
                <a:solidFill>
                  <a:srgbClr val="96695E"/>
                </a:solidFill>
                <a:latin typeface="Mali"/>
              </a:rPr>
              <a:t>  - Menghilangkan transaksi internal antar perusahaan dalam satu grup untuk mendapatkan laporan keuangan konsolidasi yang akurat.</a:t>
            </a:r>
          </a:p>
        </p:txBody>
      </p:sp>
      <p:sp>
        <p:nvSpPr>
          <p:cNvPr id="1048763" name="TextBox 10"/>
          <p:cNvSpPr txBox="1"/>
          <p:nvPr/>
        </p:nvSpPr>
        <p:spPr>
          <a:xfrm>
            <a:off x="1697110" y="276975"/>
            <a:ext cx="14584630" cy="1404492"/>
          </a:xfrm>
          <a:prstGeom prst="rect">
            <a:avLst/>
          </a:prstGeom>
        </p:spPr>
        <p:txBody>
          <a:bodyPr lIns="0" tIns="0" rIns="0" bIns="0" rtlCol="0" anchor="t">
            <a:spAutoFit/>
          </a:bodyPr>
          <a:lstStyle/>
          <a:p>
            <a:pPr algn="ctr">
              <a:lnSpc>
                <a:spcPts val="11059"/>
              </a:lnSpc>
              <a:spcBef>
                <a:spcPct val="0"/>
              </a:spcBef>
            </a:pPr>
            <a:r>
              <a:rPr lang="en-US" sz="7899">
                <a:solidFill>
                  <a:srgbClr val="96695E"/>
                </a:solidFill>
                <a:latin typeface="Le Petit Cochon Bold"/>
              </a:rPr>
              <a:t>Catatan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64"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65" name="Freeform 3"/>
          <p:cNvSpPr/>
          <p:nvPr/>
        </p:nvSpPr>
        <p:spPr>
          <a:xfrm>
            <a:off x="-297425" y="0"/>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66" name="Freeform 4"/>
          <p:cNvSpPr/>
          <p:nvPr/>
        </p:nvSpPr>
        <p:spPr>
          <a:xfrm>
            <a:off x="-297425" y="-413582"/>
            <a:ext cx="2232501" cy="2428049"/>
          </a:xfrm>
          <a:custGeom>
            <a:avLst/>
            <a:gdLst/>
            <a:ahLst/>
            <a:cxnLst/>
            <a:rect l="l" t="t" r="r" b="b"/>
            <a:pathLst>
              <a:path w="2232501" h="2428049">
                <a:moveTo>
                  <a:pt x="0" y="0"/>
                </a:moveTo>
                <a:lnTo>
                  <a:pt x="2232501" y="0"/>
                </a:lnTo>
                <a:lnTo>
                  <a:pt x="2232501" y="2428048"/>
                </a:lnTo>
                <a:lnTo>
                  <a:pt x="0" y="2428048"/>
                </a:lnTo>
                <a:lnTo>
                  <a:pt x="0" y="0"/>
                </a:lnTo>
                <a:close/>
              </a:path>
            </a:pathLst>
          </a:custGeom>
          <a:blipFill>
            <a:blip r:embed="rId3"/>
            <a:stretch>
              <a:fillRect/>
            </a:stretch>
          </a:blipFill>
        </p:spPr>
      </p:sp>
      <p:sp>
        <p:nvSpPr>
          <p:cNvPr id="1048767" name="Freeform 5"/>
          <p:cNvSpPr/>
          <p:nvPr/>
        </p:nvSpPr>
        <p:spPr>
          <a:xfrm>
            <a:off x="17374441" y="-413582"/>
            <a:ext cx="1773000" cy="1928300"/>
          </a:xfrm>
          <a:custGeom>
            <a:avLst/>
            <a:gdLst/>
            <a:ahLst/>
            <a:cxnLst/>
            <a:rect l="l" t="t" r="r" b="b"/>
            <a:pathLst>
              <a:path w="1773000" h="1928300">
                <a:moveTo>
                  <a:pt x="0" y="0"/>
                </a:moveTo>
                <a:lnTo>
                  <a:pt x="1773000" y="0"/>
                </a:lnTo>
                <a:lnTo>
                  <a:pt x="1773000" y="1928299"/>
                </a:lnTo>
                <a:lnTo>
                  <a:pt x="0" y="1928299"/>
                </a:lnTo>
                <a:lnTo>
                  <a:pt x="0" y="0"/>
                </a:lnTo>
                <a:close/>
              </a:path>
            </a:pathLst>
          </a:custGeom>
          <a:blipFill>
            <a:blip r:embed="rId3"/>
            <a:stretch>
              <a:fillRect/>
            </a:stretch>
          </a:blipFill>
        </p:spPr>
      </p:sp>
      <p:sp>
        <p:nvSpPr>
          <p:cNvPr id="1048768" name="Freeform 6"/>
          <p:cNvSpPr/>
          <p:nvPr/>
        </p:nvSpPr>
        <p:spPr>
          <a:xfrm>
            <a:off x="4860592" y="3453655"/>
            <a:ext cx="10020546" cy="6448093"/>
          </a:xfrm>
          <a:custGeom>
            <a:avLst/>
            <a:gdLst/>
            <a:ahLst/>
            <a:cxnLst/>
            <a:rect l="l" t="t" r="r" b="b"/>
            <a:pathLst>
              <a:path w="10020546" h="6448093">
                <a:moveTo>
                  <a:pt x="0" y="0"/>
                </a:moveTo>
                <a:lnTo>
                  <a:pt x="10020545" y="0"/>
                </a:lnTo>
                <a:lnTo>
                  <a:pt x="10020545" y="6448093"/>
                </a:lnTo>
                <a:lnTo>
                  <a:pt x="0" y="6448093"/>
                </a:lnTo>
                <a:lnTo>
                  <a:pt x="0" y="0"/>
                </a:lnTo>
                <a:close/>
              </a:path>
            </a:pathLst>
          </a:custGeom>
          <a:blipFill>
            <a:blip r:embed="rId4"/>
            <a:stretch>
              <a:fillRect l="-373" r="-373"/>
            </a:stretch>
          </a:blipFill>
        </p:spPr>
      </p:sp>
      <p:sp>
        <p:nvSpPr>
          <p:cNvPr id="1048769" name="Freeform 7"/>
          <p:cNvSpPr/>
          <p:nvPr/>
        </p:nvSpPr>
        <p:spPr>
          <a:xfrm>
            <a:off x="-2466642" y="7247938"/>
            <a:ext cx="4933284" cy="4655787"/>
          </a:xfrm>
          <a:custGeom>
            <a:avLst/>
            <a:gdLst/>
            <a:ahLst/>
            <a:cxnLst/>
            <a:rect l="l" t="t" r="r" b="b"/>
            <a:pathLst>
              <a:path w="4933284" h="4655787">
                <a:moveTo>
                  <a:pt x="0" y="0"/>
                </a:moveTo>
                <a:lnTo>
                  <a:pt x="4933284" y="0"/>
                </a:lnTo>
                <a:lnTo>
                  <a:pt x="4933284" y="4655787"/>
                </a:lnTo>
                <a:lnTo>
                  <a:pt x="0" y="4655787"/>
                </a:lnTo>
                <a:lnTo>
                  <a:pt x="0" y="0"/>
                </a:lnTo>
                <a:close/>
              </a:path>
            </a:pathLst>
          </a:custGeom>
          <a:blipFill>
            <a:blip r:embed="rId5"/>
            <a:stretch>
              <a:fillRect/>
            </a:stretch>
          </a:blipFill>
        </p:spPr>
      </p:sp>
      <p:sp>
        <p:nvSpPr>
          <p:cNvPr id="1048770" name="TextBox 8"/>
          <p:cNvSpPr txBox="1"/>
          <p:nvPr/>
        </p:nvSpPr>
        <p:spPr>
          <a:xfrm>
            <a:off x="1028700" y="1649469"/>
            <a:ext cx="16230600" cy="1201618"/>
          </a:xfrm>
          <a:prstGeom prst="rect">
            <a:avLst/>
          </a:prstGeom>
        </p:spPr>
        <p:txBody>
          <a:bodyPr lIns="0" tIns="0" rIns="0" bIns="0" rtlCol="0" anchor="t">
            <a:spAutoFit/>
          </a:bodyPr>
          <a:lstStyle/>
          <a:p>
            <a:pPr algn="just">
              <a:lnSpc>
                <a:spcPts val="3146"/>
              </a:lnSpc>
            </a:pPr>
            <a:r>
              <a:rPr lang="en-US" sz="2712">
                <a:solidFill>
                  <a:srgbClr val="593E37"/>
                </a:solidFill>
                <a:latin typeface="Mali"/>
              </a:rPr>
              <a:t>Setelah semua transaksi antara perusahaan induk dengan perusahaan anak dibuatkan jurnal eliminasi, maka langkah selanjutnya adalah membuat neraca saldo konsolidasi, dan berikut ini adalah contoh neraca saldo konsolidasi:</a:t>
            </a:r>
          </a:p>
        </p:txBody>
      </p:sp>
      <p:sp>
        <p:nvSpPr>
          <p:cNvPr id="1048771" name="TextBox 9"/>
          <p:cNvSpPr txBox="1"/>
          <p:nvPr/>
        </p:nvSpPr>
        <p:spPr>
          <a:xfrm>
            <a:off x="1638035" y="438299"/>
            <a:ext cx="14449914" cy="1118362"/>
          </a:xfrm>
          <a:prstGeom prst="rect">
            <a:avLst/>
          </a:prstGeom>
        </p:spPr>
        <p:txBody>
          <a:bodyPr lIns="0" tIns="0" rIns="0" bIns="0" rtlCol="0" anchor="t">
            <a:spAutoFit/>
          </a:bodyPr>
          <a:lstStyle/>
          <a:p>
            <a:pPr algn="ctr">
              <a:lnSpc>
                <a:spcPts val="8806"/>
              </a:lnSpc>
              <a:spcBef>
                <a:spcPct val="0"/>
              </a:spcBef>
            </a:pPr>
            <a:r>
              <a:rPr lang="en-US" sz="6290">
                <a:solidFill>
                  <a:srgbClr val="96695E"/>
                </a:solidFill>
                <a:latin typeface="Le Petit Cochon"/>
              </a:rPr>
              <a:t>Membuat Neraca Saldo Konsolidasi</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773" name="Freeform 2"/>
          <p:cNvSpPr/>
          <p:nvPr/>
        </p:nvSpPr>
        <p:spPr>
          <a:xfrm>
            <a:off x="-1024581" y="-1071676"/>
            <a:ext cx="4620819" cy="4310176"/>
          </a:xfrm>
          <a:custGeom>
            <a:avLst/>
            <a:gdLst/>
            <a:ahLst/>
            <a:cxnLst/>
            <a:rect l="l" t="t" r="r" b="b"/>
            <a:pathLst>
              <a:path w="4620819" h="4310176">
                <a:moveTo>
                  <a:pt x="0" y="0"/>
                </a:moveTo>
                <a:lnTo>
                  <a:pt x="4620819" y="0"/>
                </a:lnTo>
                <a:lnTo>
                  <a:pt x="4620819" y="4310176"/>
                </a:lnTo>
                <a:lnTo>
                  <a:pt x="0" y="4310176"/>
                </a:lnTo>
                <a:lnTo>
                  <a:pt x="0" y="0"/>
                </a:lnTo>
                <a:close/>
              </a:path>
            </a:pathLst>
          </a:custGeom>
          <a:blipFill>
            <a:blip r:embed="rId2"/>
            <a:stretch>
              <a:fillRect/>
            </a:stretch>
          </a:blipFill>
        </p:spPr>
      </p:sp>
      <p:sp>
        <p:nvSpPr>
          <p:cNvPr id="1048774" name="Freeform 3"/>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3">
              <a:alphaModFix amt="7999"/>
            </a:blip>
            <a:stretch>
              <a:fillRect/>
            </a:stretch>
          </a:blipFill>
        </p:spPr>
      </p:sp>
      <p:sp>
        <p:nvSpPr>
          <p:cNvPr id="1048775" name="Freeform 4"/>
          <p:cNvSpPr/>
          <p:nvPr/>
        </p:nvSpPr>
        <p:spPr>
          <a:xfrm>
            <a:off x="-270549" y="0"/>
            <a:ext cx="10287000" cy="10287000"/>
          </a:xfrm>
          <a:custGeom>
            <a:avLst/>
            <a:gdLst/>
            <a:ahLst/>
            <a:cxnLst/>
            <a:rect l="l" t="t" r="r" b="b"/>
            <a:pathLst>
              <a:path w="10287000" h="10287000">
                <a:moveTo>
                  <a:pt x="0" y="0"/>
                </a:moveTo>
                <a:lnTo>
                  <a:pt x="10287000" y="0"/>
                </a:lnTo>
                <a:lnTo>
                  <a:pt x="10287000" y="10287000"/>
                </a:lnTo>
                <a:lnTo>
                  <a:pt x="0" y="10287000"/>
                </a:lnTo>
                <a:lnTo>
                  <a:pt x="0" y="0"/>
                </a:lnTo>
                <a:close/>
              </a:path>
            </a:pathLst>
          </a:custGeom>
          <a:blipFill>
            <a:blip r:embed="rId3">
              <a:alphaModFix amt="7999"/>
            </a:blip>
            <a:stretch>
              <a:fillRect/>
            </a:stretch>
          </a:blipFill>
        </p:spPr>
      </p:sp>
      <p:sp>
        <p:nvSpPr>
          <p:cNvPr id="1048776" name="Freeform 5"/>
          <p:cNvSpPr/>
          <p:nvPr/>
        </p:nvSpPr>
        <p:spPr>
          <a:xfrm>
            <a:off x="14158754" y="7087530"/>
            <a:ext cx="7420356" cy="8229600"/>
          </a:xfrm>
          <a:custGeom>
            <a:avLst/>
            <a:gdLst/>
            <a:ahLst/>
            <a:cxnLst/>
            <a:rect l="l" t="t" r="r" b="b"/>
            <a:pathLst>
              <a:path w="7420356" h="8229600">
                <a:moveTo>
                  <a:pt x="0" y="0"/>
                </a:moveTo>
                <a:lnTo>
                  <a:pt x="7420356" y="0"/>
                </a:lnTo>
                <a:lnTo>
                  <a:pt x="7420356" y="8229600"/>
                </a:lnTo>
                <a:lnTo>
                  <a:pt x="0" y="8229600"/>
                </a:lnTo>
                <a:lnTo>
                  <a:pt x="0" y="0"/>
                </a:lnTo>
                <a:close/>
              </a:path>
            </a:pathLst>
          </a:custGeom>
          <a:blipFill>
            <a:blip r:embed="rId4"/>
            <a:stretch>
              <a:fillRect/>
            </a:stretch>
          </a:blipFill>
        </p:spPr>
      </p:sp>
      <p:sp>
        <p:nvSpPr>
          <p:cNvPr id="1048777" name="Freeform 6"/>
          <p:cNvSpPr/>
          <p:nvPr/>
        </p:nvSpPr>
        <p:spPr>
          <a:xfrm>
            <a:off x="-567907" y="-793073"/>
            <a:ext cx="3707470" cy="3458228"/>
          </a:xfrm>
          <a:custGeom>
            <a:avLst/>
            <a:gdLst/>
            <a:ahLst/>
            <a:cxnLst/>
            <a:rect l="l" t="t" r="r" b="b"/>
            <a:pathLst>
              <a:path w="3707470" h="3458228">
                <a:moveTo>
                  <a:pt x="0" y="0"/>
                </a:moveTo>
                <a:lnTo>
                  <a:pt x="3707470" y="0"/>
                </a:lnTo>
                <a:lnTo>
                  <a:pt x="3707470" y="3458228"/>
                </a:lnTo>
                <a:lnTo>
                  <a:pt x="0" y="3458228"/>
                </a:lnTo>
                <a:lnTo>
                  <a:pt x="0" y="0"/>
                </a:lnTo>
                <a:close/>
              </a:path>
            </a:pathLst>
          </a:custGeom>
          <a:blipFill>
            <a:blip r:embed="rId2"/>
            <a:stretch>
              <a:fillRect/>
            </a:stretch>
          </a:blipFill>
        </p:spPr>
      </p:sp>
      <p:sp>
        <p:nvSpPr>
          <p:cNvPr id="1048778" name="Freeform 7"/>
          <p:cNvSpPr/>
          <p:nvPr/>
        </p:nvSpPr>
        <p:spPr>
          <a:xfrm>
            <a:off x="2556054" y="2665155"/>
            <a:ext cx="9566868" cy="7171768"/>
          </a:xfrm>
          <a:custGeom>
            <a:avLst/>
            <a:gdLst/>
            <a:ahLst/>
            <a:cxnLst/>
            <a:rect l="l" t="t" r="r" b="b"/>
            <a:pathLst>
              <a:path w="9566868" h="7171768">
                <a:moveTo>
                  <a:pt x="0" y="0"/>
                </a:moveTo>
                <a:lnTo>
                  <a:pt x="9566868" y="0"/>
                </a:lnTo>
                <a:lnTo>
                  <a:pt x="9566868" y="7171768"/>
                </a:lnTo>
                <a:lnTo>
                  <a:pt x="0" y="7171768"/>
                </a:lnTo>
                <a:lnTo>
                  <a:pt x="0" y="0"/>
                </a:lnTo>
                <a:close/>
              </a:path>
            </a:pathLst>
          </a:custGeom>
          <a:blipFill>
            <a:blip r:embed="rId5"/>
            <a:stretch>
              <a:fillRect/>
            </a:stretch>
          </a:blipFill>
        </p:spPr>
      </p:sp>
      <p:sp>
        <p:nvSpPr>
          <p:cNvPr id="1048779" name="Freeform 8"/>
          <p:cNvSpPr/>
          <p:nvPr/>
        </p:nvSpPr>
        <p:spPr>
          <a:xfrm>
            <a:off x="13651005" y="-369674"/>
            <a:ext cx="7413684" cy="10671192"/>
          </a:xfrm>
          <a:custGeom>
            <a:avLst/>
            <a:gdLst/>
            <a:ahLst/>
            <a:cxnLst/>
            <a:rect l="l" t="t" r="r" b="b"/>
            <a:pathLst>
              <a:path w="7413684" h="10671192">
                <a:moveTo>
                  <a:pt x="0" y="0"/>
                </a:moveTo>
                <a:lnTo>
                  <a:pt x="7413685" y="0"/>
                </a:lnTo>
                <a:lnTo>
                  <a:pt x="7413685" y="10671191"/>
                </a:lnTo>
                <a:lnTo>
                  <a:pt x="0" y="10671191"/>
                </a:lnTo>
                <a:lnTo>
                  <a:pt x="0" y="0"/>
                </a:lnTo>
                <a:close/>
              </a:path>
            </a:pathLst>
          </a:custGeom>
          <a:blipFill>
            <a:blip r:embed="rId6"/>
            <a:stretch>
              <a:fillRect l="-107126" r="-21348"/>
            </a:stretch>
          </a:blipFill>
        </p:spPr>
      </p:sp>
      <p:sp>
        <p:nvSpPr>
          <p:cNvPr id="1048780" name="TextBox 9"/>
          <p:cNvSpPr txBox="1"/>
          <p:nvPr/>
        </p:nvSpPr>
        <p:spPr>
          <a:xfrm>
            <a:off x="2136024" y="641045"/>
            <a:ext cx="9202776" cy="1475486"/>
          </a:xfrm>
          <a:prstGeom prst="rect">
            <a:avLst/>
          </a:prstGeom>
        </p:spPr>
        <p:txBody>
          <a:bodyPr lIns="0" tIns="0" rIns="0" bIns="0" rtlCol="0" anchor="t">
            <a:spAutoFit/>
          </a:bodyPr>
          <a:lstStyle/>
          <a:p>
            <a:pPr algn="ctr">
              <a:lnSpc>
                <a:spcPts val="5809"/>
              </a:lnSpc>
            </a:pPr>
            <a:r>
              <a:rPr lang="en-US" sz="4149">
                <a:solidFill>
                  <a:srgbClr val="96695E"/>
                </a:solidFill>
                <a:latin typeface="Le Petit Cochon"/>
              </a:rPr>
              <a:t>Membuat Laporan Laba Rugi </a:t>
            </a:r>
          </a:p>
          <a:p>
            <a:pPr algn="ctr">
              <a:lnSpc>
                <a:spcPts val="5809"/>
              </a:lnSpc>
              <a:spcBef>
                <a:spcPct val="0"/>
              </a:spcBef>
            </a:pPr>
            <a:r>
              <a:rPr lang="en-US" sz="4149">
                <a:solidFill>
                  <a:srgbClr val="96695E"/>
                </a:solidFill>
                <a:latin typeface="Le Petit Cochon"/>
              </a:rPr>
              <a:t>Konsolidasi</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grpSp>
        <p:nvGrpSpPr>
          <p:cNvPr id="70" name="Group 2"/>
          <p:cNvGrpSpPr/>
          <p:nvPr/>
        </p:nvGrpSpPr>
        <p:grpSpPr>
          <a:xfrm>
            <a:off x="408413" y="1420281"/>
            <a:ext cx="17879587" cy="5850760"/>
            <a:chOff x="0" y="0"/>
            <a:chExt cx="4709027" cy="1540941"/>
          </a:xfrm>
        </p:grpSpPr>
        <p:sp>
          <p:nvSpPr>
            <p:cNvPr id="1048781" name="Freeform 3"/>
            <p:cNvSpPr/>
            <p:nvPr/>
          </p:nvSpPr>
          <p:spPr>
            <a:xfrm>
              <a:off x="0" y="0"/>
              <a:ext cx="4709027" cy="1540941"/>
            </a:xfrm>
            <a:custGeom>
              <a:avLst/>
              <a:gdLst/>
              <a:ahLst/>
              <a:cxnLst/>
              <a:rect l="l" t="t" r="r" b="b"/>
              <a:pathLst>
                <a:path w="4709027" h="1540941">
                  <a:moveTo>
                    <a:pt x="22083" y="0"/>
                  </a:moveTo>
                  <a:lnTo>
                    <a:pt x="4686944" y="0"/>
                  </a:lnTo>
                  <a:cubicBezTo>
                    <a:pt x="4699140" y="0"/>
                    <a:pt x="4709027" y="9887"/>
                    <a:pt x="4709027" y="22083"/>
                  </a:cubicBezTo>
                  <a:lnTo>
                    <a:pt x="4709027" y="1518858"/>
                  </a:lnTo>
                  <a:cubicBezTo>
                    <a:pt x="4709027" y="1524714"/>
                    <a:pt x="4706700" y="1530331"/>
                    <a:pt x="4702559" y="1534473"/>
                  </a:cubicBezTo>
                  <a:cubicBezTo>
                    <a:pt x="4698417" y="1538614"/>
                    <a:pt x="4692800" y="1540941"/>
                    <a:pt x="4686944" y="1540941"/>
                  </a:cubicBezTo>
                  <a:lnTo>
                    <a:pt x="22083" y="1540941"/>
                  </a:lnTo>
                  <a:cubicBezTo>
                    <a:pt x="9887" y="1540941"/>
                    <a:pt x="0" y="1531054"/>
                    <a:pt x="0" y="1518858"/>
                  </a:cubicBezTo>
                  <a:lnTo>
                    <a:pt x="0" y="22083"/>
                  </a:lnTo>
                  <a:cubicBezTo>
                    <a:pt x="0" y="9887"/>
                    <a:pt x="9887" y="0"/>
                    <a:pt x="22083" y="0"/>
                  </a:cubicBezTo>
                  <a:close/>
                </a:path>
              </a:pathLst>
            </a:custGeom>
            <a:solidFill>
              <a:srgbClr val="E9B569"/>
            </a:solidFill>
          </p:spPr>
        </p:sp>
        <p:sp>
          <p:nvSpPr>
            <p:cNvPr id="1048782" name="TextBox 4"/>
            <p:cNvSpPr txBox="1"/>
            <p:nvPr/>
          </p:nvSpPr>
          <p:spPr>
            <a:xfrm>
              <a:off x="0" y="-38100"/>
              <a:ext cx="4709027" cy="1579041"/>
            </a:xfrm>
            <a:prstGeom prst="rect">
              <a:avLst/>
            </a:prstGeom>
          </p:spPr>
          <p:txBody>
            <a:bodyPr lIns="50800" tIns="50800" rIns="50800" bIns="50800" rtlCol="0" anchor="ctr"/>
            <a:lstStyle/>
            <a:p>
              <a:pPr algn="ctr">
                <a:lnSpc>
                  <a:spcPts val="3395"/>
                </a:lnSpc>
              </a:pPr>
              <a:endParaRPr/>
            </a:p>
          </p:txBody>
        </p:sp>
      </p:grpSp>
      <p:sp>
        <p:nvSpPr>
          <p:cNvPr id="1048783" name="Freeform 5"/>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84" name="Freeform 6"/>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85" name="Freeform 7"/>
          <p:cNvSpPr/>
          <p:nvPr/>
        </p:nvSpPr>
        <p:spPr>
          <a:xfrm rot="1652101">
            <a:off x="15835590" y="8931490"/>
            <a:ext cx="3131285" cy="1651753"/>
          </a:xfrm>
          <a:custGeom>
            <a:avLst/>
            <a:gdLst/>
            <a:ahLst/>
            <a:cxnLst/>
            <a:rect l="l" t="t" r="r" b="b"/>
            <a:pathLst>
              <a:path w="3131285" h="1651753">
                <a:moveTo>
                  <a:pt x="0" y="0"/>
                </a:moveTo>
                <a:lnTo>
                  <a:pt x="3131285" y="0"/>
                </a:lnTo>
                <a:lnTo>
                  <a:pt x="3131285" y="1651753"/>
                </a:lnTo>
                <a:lnTo>
                  <a:pt x="0" y="1651753"/>
                </a:lnTo>
                <a:lnTo>
                  <a:pt x="0" y="0"/>
                </a:lnTo>
                <a:close/>
              </a:path>
            </a:pathLst>
          </a:custGeom>
          <a:blipFill>
            <a:blip r:embed="rId3"/>
            <a:stretch>
              <a:fillRect/>
            </a:stretch>
          </a:blipFill>
        </p:spPr>
      </p:sp>
      <p:sp>
        <p:nvSpPr>
          <p:cNvPr id="1048786" name="Freeform 8"/>
          <p:cNvSpPr/>
          <p:nvPr/>
        </p:nvSpPr>
        <p:spPr>
          <a:xfrm>
            <a:off x="7540003" y="1724863"/>
            <a:ext cx="8091135" cy="8032504"/>
          </a:xfrm>
          <a:custGeom>
            <a:avLst/>
            <a:gdLst/>
            <a:ahLst/>
            <a:cxnLst/>
            <a:rect l="l" t="t" r="r" b="b"/>
            <a:pathLst>
              <a:path w="8091135" h="8032504">
                <a:moveTo>
                  <a:pt x="0" y="0"/>
                </a:moveTo>
                <a:lnTo>
                  <a:pt x="8091135" y="0"/>
                </a:lnTo>
                <a:lnTo>
                  <a:pt x="8091135" y="8032504"/>
                </a:lnTo>
                <a:lnTo>
                  <a:pt x="0" y="8032504"/>
                </a:lnTo>
                <a:lnTo>
                  <a:pt x="0" y="0"/>
                </a:lnTo>
                <a:close/>
              </a:path>
            </a:pathLst>
          </a:custGeom>
          <a:blipFill>
            <a:blip r:embed="rId4"/>
            <a:stretch>
              <a:fillRect/>
            </a:stretch>
          </a:blipFill>
        </p:spPr>
      </p:sp>
      <p:sp>
        <p:nvSpPr>
          <p:cNvPr id="1048787" name="Freeform 9"/>
          <p:cNvSpPr/>
          <p:nvPr/>
        </p:nvSpPr>
        <p:spPr>
          <a:xfrm>
            <a:off x="-7561377" y="-14517"/>
            <a:ext cx="14252369" cy="10411599"/>
          </a:xfrm>
          <a:custGeom>
            <a:avLst/>
            <a:gdLst/>
            <a:ahLst/>
            <a:cxnLst/>
            <a:rect l="l" t="t" r="r" b="b"/>
            <a:pathLst>
              <a:path w="14252369" h="10411599">
                <a:moveTo>
                  <a:pt x="0" y="0"/>
                </a:moveTo>
                <a:lnTo>
                  <a:pt x="14252370" y="0"/>
                </a:lnTo>
                <a:lnTo>
                  <a:pt x="14252370" y="10411599"/>
                </a:lnTo>
                <a:lnTo>
                  <a:pt x="0" y="10411599"/>
                </a:lnTo>
                <a:lnTo>
                  <a:pt x="0" y="0"/>
                </a:lnTo>
                <a:close/>
              </a:path>
            </a:pathLst>
          </a:custGeom>
          <a:blipFill>
            <a:blip r:embed="rId5"/>
            <a:stretch>
              <a:fillRect r="-9646"/>
            </a:stretch>
          </a:blipFill>
        </p:spPr>
      </p:sp>
      <p:sp>
        <p:nvSpPr>
          <p:cNvPr id="1048788" name="TextBox 10"/>
          <p:cNvSpPr txBox="1"/>
          <p:nvPr/>
        </p:nvSpPr>
        <p:spPr>
          <a:xfrm>
            <a:off x="2161120" y="168903"/>
            <a:ext cx="16126880" cy="893953"/>
          </a:xfrm>
          <a:prstGeom prst="rect">
            <a:avLst/>
          </a:prstGeom>
        </p:spPr>
        <p:txBody>
          <a:bodyPr lIns="0" tIns="0" rIns="0" bIns="0" rtlCol="0" anchor="t">
            <a:spAutoFit/>
          </a:bodyPr>
          <a:lstStyle/>
          <a:p>
            <a:pPr algn="ctr">
              <a:lnSpc>
                <a:spcPts val="7039"/>
              </a:lnSpc>
            </a:pPr>
            <a:r>
              <a:rPr lang="en-US" sz="5028">
                <a:solidFill>
                  <a:srgbClr val="8B632F"/>
                </a:solidFill>
                <a:latin typeface="Le Petit Cochon"/>
              </a:rPr>
              <a:t>Membuat Laporan Posisi Keuangan Konsolidasi.</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0ECE6"/>
        </a:solidFill>
        <a:effectLst/>
      </p:bgPr>
    </p:bg>
    <p:spTree>
      <p:nvGrpSpPr>
        <p:cNvPr id="1" name=""/>
        <p:cNvGrpSpPr/>
        <p:nvPr/>
      </p:nvGrpSpPr>
      <p:grpSpPr>
        <a:xfrm>
          <a:off x="0" y="0"/>
          <a:ext cx="0" cy="0"/>
          <a:chOff x="0" y="0"/>
          <a:chExt cx="0" cy="0"/>
        </a:xfrm>
      </p:grpSpPr>
      <p:grpSp>
        <p:nvGrpSpPr>
          <p:cNvPr id="72" name="Group 2"/>
          <p:cNvGrpSpPr/>
          <p:nvPr/>
        </p:nvGrpSpPr>
        <p:grpSpPr>
          <a:xfrm>
            <a:off x="3878368" y="2411016"/>
            <a:ext cx="10531265" cy="5464969"/>
            <a:chOff x="0" y="0"/>
            <a:chExt cx="1370518" cy="711200"/>
          </a:xfrm>
        </p:grpSpPr>
        <p:sp>
          <p:nvSpPr>
            <p:cNvPr id="1048789" name="Freeform 3"/>
            <p:cNvSpPr/>
            <p:nvPr/>
          </p:nvSpPr>
          <p:spPr>
            <a:xfrm>
              <a:off x="0" y="0"/>
              <a:ext cx="1370518" cy="711200"/>
            </a:xfrm>
            <a:custGeom>
              <a:avLst/>
              <a:gdLst/>
              <a:ahLst/>
              <a:cxnLst/>
              <a:rect l="l" t="t" r="r" b="b"/>
              <a:pathLst>
                <a:path w="1370518" h="711200">
                  <a:moveTo>
                    <a:pt x="0" y="50800"/>
                  </a:moveTo>
                  <a:lnTo>
                    <a:pt x="685259" y="0"/>
                  </a:lnTo>
                  <a:lnTo>
                    <a:pt x="1370518" y="50800"/>
                  </a:lnTo>
                  <a:lnTo>
                    <a:pt x="1370518" y="660400"/>
                  </a:lnTo>
                  <a:lnTo>
                    <a:pt x="685259" y="711200"/>
                  </a:lnTo>
                  <a:lnTo>
                    <a:pt x="0" y="660400"/>
                  </a:lnTo>
                  <a:lnTo>
                    <a:pt x="0" y="50800"/>
                  </a:lnTo>
                  <a:close/>
                </a:path>
              </a:pathLst>
            </a:custGeom>
            <a:solidFill>
              <a:srgbClr val="96695E">
                <a:alpha val="47843"/>
              </a:srgbClr>
            </a:solidFill>
          </p:spPr>
        </p:sp>
        <p:sp>
          <p:nvSpPr>
            <p:cNvPr id="1048790" name="TextBox 4"/>
            <p:cNvSpPr txBox="1"/>
            <p:nvPr/>
          </p:nvSpPr>
          <p:spPr>
            <a:xfrm>
              <a:off x="0" y="-12700"/>
              <a:ext cx="1370518" cy="698500"/>
            </a:xfrm>
            <a:prstGeom prst="rect">
              <a:avLst/>
            </a:prstGeom>
          </p:spPr>
          <p:txBody>
            <a:bodyPr lIns="50800" tIns="50800" rIns="50800" bIns="50800" rtlCol="0" anchor="ctr"/>
            <a:lstStyle/>
            <a:p>
              <a:pPr algn="ctr">
                <a:lnSpc>
                  <a:spcPts val="3395"/>
                </a:lnSpc>
              </a:pPr>
              <a:endParaRPr/>
            </a:p>
          </p:txBody>
        </p:sp>
      </p:grpSp>
      <p:sp>
        <p:nvSpPr>
          <p:cNvPr id="1048791" name="Freeform 5"/>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92" name="Freeform 6"/>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793" name="Freeform 7"/>
          <p:cNvSpPr/>
          <p:nvPr/>
        </p:nvSpPr>
        <p:spPr>
          <a:xfrm>
            <a:off x="385328" y="-629602"/>
            <a:ext cx="2881282" cy="2176482"/>
          </a:xfrm>
          <a:custGeom>
            <a:avLst/>
            <a:gdLst/>
            <a:ahLst/>
            <a:cxnLst/>
            <a:rect l="l" t="t" r="r" b="b"/>
            <a:pathLst>
              <a:path w="2881282" h="2176482">
                <a:moveTo>
                  <a:pt x="0" y="0"/>
                </a:moveTo>
                <a:lnTo>
                  <a:pt x="2881283" y="0"/>
                </a:lnTo>
                <a:lnTo>
                  <a:pt x="2881283" y="2176482"/>
                </a:lnTo>
                <a:lnTo>
                  <a:pt x="0" y="2176482"/>
                </a:lnTo>
                <a:lnTo>
                  <a:pt x="0" y="0"/>
                </a:lnTo>
                <a:close/>
              </a:path>
            </a:pathLst>
          </a:custGeom>
          <a:blipFill>
            <a:blip r:embed="rId3"/>
            <a:stretch>
              <a:fillRect/>
            </a:stretch>
          </a:blipFill>
        </p:spPr>
      </p:sp>
      <p:sp>
        <p:nvSpPr>
          <p:cNvPr id="1048794" name="Freeform 8"/>
          <p:cNvSpPr/>
          <p:nvPr/>
        </p:nvSpPr>
        <p:spPr>
          <a:xfrm rot="3909260">
            <a:off x="16081074" y="8776883"/>
            <a:ext cx="2676223" cy="2021583"/>
          </a:xfrm>
          <a:custGeom>
            <a:avLst/>
            <a:gdLst/>
            <a:ahLst/>
            <a:cxnLst/>
            <a:rect l="l" t="t" r="r" b="b"/>
            <a:pathLst>
              <a:path w="2676223" h="2021583">
                <a:moveTo>
                  <a:pt x="0" y="0"/>
                </a:moveTo>
                <a:lnTo>
                  <a:pt x="2676223" y="0"/>
                </a:lnTo>
                <a:lnTo>
                  <a:pt x="2676223" y="2021582"/>
                </a:lnTo>
                <a:lnTo>
                  <a:pt x="0" y="2021582"/>
                </a:lnTo>
                <a:lnTo>
                  <a:pt x="0" y="0"/>
                </a:lnTo>
                <a:close/>
              </a:path>
            </a:pathLst>
          </a:custGeom>
          <a:blipFill>
            <a:blip r:embed="rId3"/>
            <a:stretch>
              <a:fillRect/>
            </a:stretch>
          </a:blipFill>
        </p:spPr>
      </p:sp>
      <p:sp>
        <p:nvSpPr>
          <p:cNvPr id="1048795" name="Freeform 9"/>
          <p:cNvSpPr/>
          <p:nvPr/>
        </p:nvSpPr>
        <p:spPr>
          <a:xfrm>
            <a:off x="5040657" y="1028700"/>
            <a:ext cx="9125007" cy="8229600"/>
          </a:xfrm>
          <a:custGeom>
            <a:avLst/>
            <a:gdLst/>
            <a:ahLst/>
            <a:cxnLst/>
            <a:rect l="l" t="t" r="r" b="b"/>
            <a:pathLst>
              <a:path w="9125007" h="8229600">
                <a:moveTo>
                  <a:pt x="0" y="0"/>
                </a:moveTo>
                <a:lnTo>
                  <a:pt x="9125006" y="0"/>
                </a:lnTo>
                <a:lnTo>
                  <a:pt x="9125006" y="8229600"/>
                </a:lnTo>
                <a:lnTo>
                  <a:pt x="0" y="8229600"/>
                </a:lnTo>
                <a:lnTo>
                  <a:pt x="0" y="0"/>
                </a:lnTo>
                <a:close/>
              </a:path>
            </a:pathLst>
          </a:custGeom>
          <a:blipFill>
            <a:blip r:embed="rId4">
              <a:alphaModFix amt="26000"/>
            </a:blip>
            <a:stretch>
              <a:fillRect l="-52100" r="-1186"/>
            </a:stretch>
          </a:blipFill>
        </p:spPr>
      </p:sp>
      <p:sp>
        <p:nvSpPr>
          <p:cNvPr id="1048796" name="Freeform 10"/>
          <p:cNvSpPr/>
          <p:nvPr/>
        </p:nvSpPr>
        <p:spPr>
          <a:xfrm>
            <a:off x="11159395" y="3637284"/>
            <a:ext cx="4780314" cy="4511421"/>
          </a:xfrm>
          <a:custGeom>
            <a:avLst/>
            <a:gdLst/>
            <a:ahLst/>
            <a:cxnLst/>
            <a:rect l="l" t="t" r="r" b="b"/>
            <a:pathLst>
              <a:path w="4780314" h="4511421">
                <a:moveTo>
                  <a:pt x="0" y="0"/>
                </a:moveTo>
                <a:lnTo>
                  <a:pt x="4780314" y="0"/>
                </a:lnTo>
                <a:lnTo>
                  <a:pt x="4780314" y="4511421"/>
                </a:lnTo>
                <a:lnTo>
                  <a:pt x="0" y="4511421"/>
                </a:lnTo>
                <a:lnTo>
                  <a:pt x="0" y="0"/>
                </a:lnTo>
                <a:close/>
              </a:path>
            </a:pathLst>
          </a:custGeom>
          <a:blipFill>
            <a:blip r:embed="rId5"/>
            <a:stretch>
              <a:fillRect/>
            </a:stretch>
          </a:blipFill>
        </p:spPr>
      </p:sp>
      <p:sp>
        <p:nvSpPr>
          <p:cNvPr id="1048797" name="TextBox 11"/>
          <p:cNvSpPr txBox="1"/>
          <p:nvPr/>
        </p:nvSpPr>
        <p:spPr>
          <a:xfrm>
            <a:off x="2450065" y="4377269"/>
            <a:ext cx="13387871" cy="1722628"/>
          </a:xfrm>
          <a:prstGeom prst="rect">
            <a:avLst/>
          </a:prstGeom>
        </p:spPr>
        <p:txBody>
          <a:bodyPr lIns="0" tIns="0" rIns="0" bIns="0" rtlCol="0" anchor="t">
            <a:spAutoFit/>
          </a:bodyPr>
          <a:lstStyle/>
          <a:p>
            <a:pPr algn="ctr">
              <a:lnSpc>
                <a:spcPts val="13564"/>
              </a:lnSpc>
            </a:pPr>
            <a:r>
              <a:rPr lang="en-US" sz="13701">
                <a:solidFill>
                  <a:srgbClr val="593E37"/>
                </a:solidFill>
                <a:latin typeface="Le Petit Cochon"/>
              </a:rPr>
              <a:t>Terima kasih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614"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15"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grpSp>
        <p:nvGrpSpPr>
          <p:cNvPr id="46" name="Group 4"/>
          <p:cNvGrpSpPr/>
          <p:nvPr/>
        </p:nvGrpSpPr>
        <p:grpSpPr>
          <a:xfrm>
            <a:off x="1028700" y="618430"/>
            <a:ext cx="16230600" cy="9223010"/>
            <a:chOff x="0" y="0"/>
            <a:chExt cx="2223423" cy="1263456"/>
          </a:xfrm>
        </p:grpSpPr>
        <p:sp>
          <p:nvSpPr>
            <p:cNvPr id="1048616" name="Freeform 5"/>
            <p:cNvSpPr/>
            <p:nvPr/>
          </p:nvSpPr>
          <p:spPr>
            <a:xfrm>
              <a:off x="0" y="0"/>
              <a:ext cx="2223423" cy="1263456"/>
            </a:xfrm>
            <a:custGeom>
              <a:avLst/>
              <a:gdLst/>
              <a:ahLst/>
              <a:cxnLst/>
              <a:rect l="l" t="t" r="r" b="b"/>
              <a:pathLst>
                <a:path w="2223423" h="1263456">
                  <a:moveTo>
                    <a:pt x="2144005" y="0"/>
                  </a:moveTo>
                  <a:lnTo>
                    <a:pt x="79418" y="0"/>
                  </a:lnTo>
                  <a:cubicBezTo>
                    <a:pt x="79418" y="43699"/>
                    <a:pt x="44079" y="79418"/>
                    <a:pt x="0" y="79418"/>
                  </a:cubicBezTo>
                  <a:lnTo>
                    <a:pt x="0" y="1184038"/>
                  </a:lnTo>
                  <a:cubicBezTo>
                    <a:pt x="43699" y="1184038"/>
                    <a:pt x="79418" y="1219377"/>
                    <a:pt x="79418" y="1263456"/>
                  </a:cubicBezTo>
                  <a:lnTo>
                    <a:pt x="2144005" y="1263456"/>
                  </a:lnTo>
                  <a:cubicBezTo>
                    <a:pt x="2144005" y="1219757"/>
                    <a:pt x="2179344" y="1184038"/>
                    <a:pt x="2223423" y="1184038"/>
                  </a:cubicBezTo>
                  <a:lnTo>
                    <a:pt x="2223423" y="79418"/>
                  </a:lnTo>
                  <a:cubicBezTo>
                    <a:pt x="2179724" y="79418"/>
                    <a:pt x="2144005" y="44079"/>
                    <a:pt x="2144005" y="0"/>
                  </a:cubicBezTo>
                  <a:close/>
                </a:path>
              </a:pathLst>
            </a:custGeom>
            <a:solidFill>
              <a:srgbClr val="96695E">
                <a:alpha val="38824"/>
              </a:srgbClr>
            </a:solidFill>
          </p:spPr>
        </p:sp>
        <p:sp>
          <p:nvSpPr>
            <p:cNvPr id="1048617" name="TextBox 6"/>
            <p:cNvSpPr txBox="1"/>
            <p:nvPr/>
          </p:nvSpPr>
          <p:spPr>
            <a:xfrm>
              <a:off x="38100" y="0"/>
              <a:ext cx="2147223" cy="1225356"/>
            </a:xfrm>
            <a:prstGeom prst="rect">
              <a:avLst/>
            </a:prstGeom>
          </p:spPr>
          <p:txBody>
            <a:bodyPr lIns="50800" tIns="50800" rIns="50800" bIns="50800" rtlCol="0" anchor="ctr"/>
            <a:lstStyle/>
            <a:p>
              <a:pPr algn="ctr">
                <a:lnSpc>
                  <a:spcPts val="3395"/>
                </a:lnSpc>
              </a:pPr>
              <a:endParaRPr/>
            </a:p>
          </p:txBody>
        </p:sp>
      </p:grpSp>
      <p:sp>
        <p:nvSpPr>
          <p:cNvPr id="1048618" name="Freeform 7"/>
          <p:cNvSpPr/>
          <p:nvPr/>
        </p:nvSpPr>
        <p:spPr>
          <a:xfrm>
            <a:off x="14118223" y="6522200"/>
            <a:ext cx="3761178" cy="3319240"/>
          </a:xfrm>
          <a:custGeom>
            <a:avLst/>
            <a:gdLst/>
            <a:ahLst/>
            <a:cxnLst/>
            <a:rect l="l" t="t" r="r" b="b"/>
            <a:pathLst>
              <a:path w="3761178" h="3319240">
                <a:moveTo>
                  <a:pt x="0" y="0"/>
                </a:moveTo>
                <a:lnTo>
                  <a:pt x="3761178" y="0"/>
                </a:lnTo>
                <a:lnTo>
                  <a:pt x="3761178" y="3319240"/>
                </a:lnTo>
                <a:lnTo>
                  <a:pt x="0" y="3319240"/>
                </a:lnTo>
                <a:lnTo>
                  <a:pt x="0" y="0"/>
                </a:lnTo>
                <a:close/>
              </a:path>
            </a:pathLst>
          </a:custGeom>
          <a:blipFill>
            <a:blip r:embed="rId3"/>
            <a:stretch>
              <a:fillRect/>
            </a:stretch>
          </a:blipFill>
        </p:spPr>
      </p:sp>
      <p:sp>
        <p:nvSpPr>
          <p:cNvPr id="1048619" name="Freeform 8"/>
          <p:cNvSpPr/>
          <p:nvPr/>
        </p:nvSpPr>
        <p:spPr>
          <a:xfrm>
            <a:off x="-661157" y="-116190"/>
            <a:ext cx="3379713" cy="3675746"/>
          </a:xfrm>
          <a:custGeom>
            <a:avLst/>
            <a:gdLst/>
            <a:ahLst/>
            <a:cxnLst/>
            <a:rect l="l" t="t" r="r" b="b"/>
            <a:pathLst>
              <a:path w="3379713" h="3675746">
                <a:moveTo>
                  <a:pt x="0" y="0"/>
                </a:moveTo>
                <a:lnTo>
                  <a:pt x="3379714" y="0"/>
                </a:lnTo>
                <a:lnTo>
                  <a:pt x="3379714" y="3675746"/>
                </a:lnTo>
                <a:lnTo>
                  <a:pt x="0" y="3675746"/>
                </a:lnTo>
                <a:lnTo>
                  <a:pt x="0" y="0"/>
                </a:lnTo>
                <a:close/>
              </a:path>
            </a:pathLst>
          </a:custGeom>
          <a:blipFill>
            <a:blip r:embed="rId4"/>
            <a:stretch>
              <a:fillRect/>
            </a:stretch>
          </a:blipFill>
        </p:spPr>
      </p:sp>
      <p:sp>
        <p:nvSpPr>
          <p:cNvPr id="1048620" name="Freeform 9"/>
          <p:cNvSpPr/>
          <p:nvPr/>
        </p:nvSpPr>
        <p:spPr>
          <a:xfrm>
            <a:off x="14927191" y="-814699"/>
            <a:ext cx="4664219" cy="5072763"/>
          </a:xfrm>
          <a:custGeom>
            <a:avLst/>
            <a:gdLst/>
            <a:ahLst/>
            <a:cxnLst/>
            <a:rect l="l" t="t" r="r" b="b"/>
            <a:pathLst>
              <a:path w="4664219" h="5072763">
                <a:moveTo>
                  <a:pt x="0" y="0"/>
                </a:moveTo>
                <a:lnTo>
                  <a:pt x="4664218" y="0"/>
                </a:lnTo>
                <a:lnTo>
                  <a:pt x="4664218" y="5072764"/>
                </a:lnTo>
                <a:lnTo>
                  <a:pt x="0" y="5072764"/>
                </a:lnTo>
                <a:lnTo>
                  <a:pt x="0" y="0"/>
                </a:lnTo>
                <a:close/>
              </a:path>
            </a:pathLst>
          </a:custGeom>
          <a:blipFill>
            <a:blip r:embed="rId4"/>
            <a:stretch>
              <a:fillRect/>
            </a:stretch>
          </a:blipFill>
        </p:spPr>
      </p:sp>
      <p:sp>
        <p:nvSpPr>
          <p:cNvPr id="1048621" name="TextBox 10"/>
          <p:cNvSpPr txBox="1"/>
          <p:nvPr/>
        </p:nvSpPr>
        <p:spPr>
          <a:xfrm>
            <a:off x="2289188" y="1140936"/>
            <a:ext cx="13709624" cy="7027163"/>
          </a:xfrm>
          <a:prstGeom prst="rect">
            <a:avLst/>
          </a:prstGeom>
        </p:spPr>
        <p:txBody>
          <a:bodyPr lIns="0" tIns="0" rIns="0" bIns="0" rtlCol="0" anchor="t">
            <a:spAutoFit/>
          </a:bodyPr>
          <a:lstStyle/>
          <a:p>
            <a:pPr algn="just">
              <a:lnSpc>
                <a:spcPts val="4611"/>
              </a:lnSpc>
              <a:spcBef>
                <a:spcPct val="0"/>
              </a:spcBef>
            </a:pPr>
            <a:r>
              <a:rPr lang="en-US" sz="3293">
                <a:solidFill>
                  <a:srgbClr val="593E37"/>
                </a:solidFill>
                <a:latin typeface="Mali"/>
              </a:rPr>
              <a:t>Oleh karena itu, laporan keuangan memerlukan jurnal ini untuk mencapai proses konsolidasi dengan cara mengeliminasi seluruh transaksi kepemilikan antar perusahaan induk dan transaksi antar perusahaan anak atau perusahaan cabang. Jurnal eliminasi dalam hal ini adalah kegiatan yang perusahaan lakukan untuk melakukan penyesuaian akun saldo, yang mana jurnal ini wajib menghapus dan juga menghilangkan akun timbal balik antara perusahaan pusat atau induk dengan cabang agar bisa dilakukan penggabungan dan laporan keuangan. Dengan kata lain, jurnal eliminasi adalah serangkaian entri jurnal yang dibuat untuk "menghapus" atau "mengeliminasi" efek transaksi antara entitas dalam grup. Tujuannya adalah untuk mendapatkan gambaran yang akurat tentang kinerja dan posisi keuangan grup secara keseluruhan.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622" name="Freeform 2"/>
          <p:cNvSpPr/>
          <p:nvPr/>
        </p:nvSpPr>
        <p:spPr>
          <a:xfrm>
            <a:off x="10504230" y="39951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23" name="Freeform 3"/>
          <p:cNvSpPr/>
          <p:nvPr/>
        </p:nvSpPr>
        <p:spPr>
          <a:xfrm>
            <a:off x="2042128" y="2372455"/>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24" name="Freeform 4"/>
          <p:cNvSpPr/>
          <p:nvPr/>
        </p:nvSpPr>
        <p:spPr>
          <a:xfrm>
            <a:off x="15994277" y="2717511"/>
            <a:ext cx="2032567" cy="1535374"/>
          </a:xfrm>
          <a:custGeom>
            <a:avLst/>
            <a:gdLst/>
            <a:ahLst/>
            <a:cxnLst/>
            <a:rect l="l" t="t" r="r" b="b"/>
            <a:pathLst>
              <a:path w="2032567" h="1535374">
                <a:moveTo>
                  <a:pt x="0" y="0"/>
                </a:moveTo>
                <a:lnTo>
                  <a:pt x="2032567" y="0"/>
                </a:lnTo>
                <a:lnTo>
                  <a:pt x="2032567" y="1535374"/>
                </a:lnTo>
                <a:lnTo>
                  <a:pt x="0" y="1535374"/>
                </a:lnTo>
                <a:lnTo>
                  <a:pt x="0" y="0"/>
                </a:lnTo>
                <a:close/>
              </a:path>
            </a:pathLst>
          </a:custGeom>
          <a:blipFill>
            <a:blip r:embed="rId3"/>
            <a:stretch>
              <a:fillRect/>
            </a:stretch>
          </a:blipFill>
        </p:spPr>
      </p:sp>
      <p:sp>
        <p:nvSpPr>
          <p:cNvPr id="1048625" name="Freeform 5"/>
          <p:cNvSpPr/>
          <p:nvPr/>
        </p:nvSpPr>
        <p:spPr>
          <a:xfrm>
            <a:off x="15994277" y="-629602"/>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4"/>
            <a:stretch>
              <a:fillRect/>
            </a:stretch>
          </a:blipFill>
        </p:spPr>
      </p:sp>
      <p:sp>
        <p:nvSpPr>
          <p:cNvPr id="1048626" name="Freeform 6"/>
          <p:cNvSpPr/>
          <p:nvPr/>
        </p:nvSpPr>
        <p:spPr>
          <a:xfrm rot="1406299">
            <a:off x="-2104436" y="7612555"/>
            <a:ext cx="5686281" cy="4114800"/>
          </a:xfrm>
          <a:custGeom>
            <a:avLst/>
            <a:gdLst/>
            <a:ahLst/>
            <a:cxnLst/>
            <a:rect l="l" t="t" r="r" b="b"/>
            <a:pathLst>
              <a:path w="5686281" h="4114800">
                <a:moveTo>
                  <a:pt x="0" y="0"/>
                </a:moveTo>
                <a:lnTo>
                  <a:pt x="5686281" y="0"/>
                </a:lnTo>
                <a:lnTo>
                  <a:pt x="5686281" y="4114800"/>
                </a:lnTo>
                <a:lnTo>
                  <a:pt x="0" y="4114800"/>
                </a:lnTo>
                <a:lnTo>
                  <a:pt x="0" y="0"/>
                </a:lnTo>
                <a:close/>
              </a:path>
            </a:pathLst>
          </a:custGeom>
          <a:blipFill>
            <a:blip r:embed="rId5">
              <a:alphaModFix amt="72000"/>
            </a:blip>
            <a:stretch>
              <a:fillRect/>
            </a:stretch>
          </a:blipFill>
        </p:spPr>
      </p:sp>
      <p:sp>
        <p:nvSpPr>
          <p:cNvPr id="1048627" name="TextBox 7"/>
          <p:cNvSpPr txBox="1"/>
          <p:nvPr/>
        </p:nvSpPr>
        <p:spPr>
          <a:xfrm>
            <a:off x="2535558" y="3428048"/>
            <a:ext cx="13216884" cy="5136643"/>
          </a:xfrm>
          <a:prstGeom prst="rect">
            <a:avLst/>
          </a:prstGeom>
        </p:spPr>
        <p:txBody>
          <a:bodyPr lIns="0" tIns="0" rIns="0" bIns="0" rtlCol="0" anchor="t">
            <a:spAutoFit/>
          </a:bodyPr>
          <a:lstStyle/>
          <a:p>
            <a:pPr algn="just">
              <a:lnSpc>
                <a:spcPts val="4494"/>
              </a:lnSpc>
            </a:pPr>
            <a:r>
              <a:rPr lang="en-US" sz="3210">
                <a:solidFill>
                  <a:srgbClr val="8B632F"/>
                </a:solidFill>
                <a:latin typeface="Mali"/>
              </a:rPr>
              <a:t>Untuk perusahaan induk, ada laporan yang perusahaan butuhkan untuk melakukan konsolidasi laporan keuangan adalah sebagai berikut:
</a:t>
            </a:r>
          </a:p>
          <a:p>
            <a:pPr algn="just">
              <a:lnSpc>
                <a:spcPts val="4494"/>
              </a:lnSpc>
            </a:pPr>
            <a:r>
              <a:rPr lang="en-US" sz="3210">
                <a:solidFill>
                  <a:srgbClr val="8B632F"/>
                </a:solidFill>
                <a:latin typeface="Mali"/>
              </a:rPr>
              <a:t>a. Mempunyai satu atau lebih anak perusahaan sebagai adanya bukti ekuitas.</a:t>
            </a:r>
          </a:p>
          <a:p>
            <a:pPr algn="just">
              <a:lnSpc>
                <a:spcPts val="4494"/>
              </a:lnSpc>
            </a:pPr>
            <a:r>
              <a:rPr lang="en-US" sz="3210">
                <a:solidFill>
                  <a:srgbClr val="8B632F"/>
                </a:solidFill>
                <a:latin typeface="Mali"/>
              </a:rPr>
              <a:t>b. Perusahaan induk memiliki saham lebih dari 50% pada anak atau cabang perusahaan.</a:t>
            </a:r>
          </a:p>
          <a:p>
            <a:pPr algn="just">
              <a:lnSpc>
                <a:spcPts val="4494"/>
              </a:lnSpc>
              <a:spcBef>
                <a:spcPct val="0"/>
              </a:spcBef>
            </a:pPr>
            <a:r>
              <a:rPr lang="en-US" sz="3210">
                <a:solidFill>
                  <a:srgbClr val="8B632F"/>
                </a:solidFill>
                <a:latin typeface="Mali"/>
                <a:ea typeface="Mali"/>
              </a:rPr>
              <a:t>c. Perusahaan induk memiliki saham pada anak perusahaan kurang dari 50%, tetapi perusahaan induk memegang kendali penuh.﻿</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628"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29"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30" name="Freeform 4"/>
          <p:cNvSpPr/>
          <p:nvPr/>
        </p:nvSpPr>
        <p:spPr>
          <a:xfrm>
            <a:off x="-333119" y="8244117"/>
            <a:ext cx="2723639" cy="2057400"/>
          </a:xfrm>
          <a:custGeom>
            <a:avLst/>
            <a:gdLst/>
            <a:ahLst/>
            <a:cxnLst/>
            <a:rect l="l" t="t" r="r" b="b"/>
            <a:pathLst>
              <a:path w="2723639" h="2057400">
                <a:moveTo>
                  <a:pt x="0" y="0"/>
                </a:moveTo>
                <a:lnTo>
                  <a:pt x="2723638" y="0"/>
                </a:lnTo>
                <a:lnTo>
                  <a:pt x="2723638" y="2057400"/>
                </a:lnTo>
                <a:lnTo>
                  <a:pt x="0" y="2057400"/>
                </a:lnTo>
                <a:lnTo>
                  <a:pt x="0" y="0"/>
                </a:lnTo>
                <a:close/>
              </a:path>
            </a:pathLst>
          </a:custGeom>
          <a:blipFill>
            <a:blip r:embed="rId3">
              <a:alphaModFix amt="32999"/>
            </a:blip>
            <a:stretch>
              <a:fillRect/>
            </a:stretch>
          </a:blipFill>
        </p:spPr>
      </p:sp>
      <p:sp>
        <p:nvSpPr>
          <p:cNvPr id="1048631" name="Freeform 5"/>
          <p:cNvSpPr/>
          <p:nvPr/>
        </p:nvSpPr>
        <p:spPr>
          <a:xfrm>
            <a:off x="15203502" y="-1575494"/>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4"/>
            <a:stretch>
              <a:fillRect/>
            </a:stretch>
          </a:blipFill>
        </p:spPr>
      </p:sp>
      <p:sp>
        <p:nvSpPr>
          <p:cNvPr id="1048632" name="Freeform 6"/>
          <p:cNvSpPr/>
          <p:nvPr/>
        </p:nvSpPr>
        <p:spPr>
          <a:xfrm rot="-2195036">
            <a:off x="14416159" y="7253365"/>
            <a:ext cx="5686281" cy="4114800"/>
          </a:xfrm>
          <a:custGeom>
            <a:avLst/>
            <a:gdLst/>
            <a:ahLst/>
            <a:cxnLst/>
            <a:rect l="l" t="t" r="r" b="b"/>
            <a:pathLst>
              <a:path w="5686281" h="4114800">
                <a:moveTo>
                  <a:pt x="0" y="0"/>
                </a:moveTo>
                <a:lnTo>
                  <a:pt x="5686282" y="0"/>
                </a:lnTo>
                <a:lnTo>
                  <a:pt x="5686282" y="4114800"/>
                </a:lnTo>
                <a:lnTo>
                  <a:pt x="0" y="4114800"/>
                </a:lnTo>
                <a:lnTo>
                  <a:pt x="0" y="0"/>
                </a:lnTo>
                <a:close/>
              </a:path>
            </a:pathLst>
          </a:custGeom>
          <a:blipFill>
            <a:blip r:embed="rId5">
              <a:alphaModFix amt="56000"/>
            </a:blip>
            <a:stretch>
              <a:fillRect/>
            </a:stretch>
          </a:blipFill>
        </p:spPr>
      </p:sp>
      <p:sp>
        <p:nvSpPr>
          <p:cNvPr id="1048633" name="Freeform 7"/>
          <p:cNvSpPr/>
          <p:nvPr/>
        </p:nvSpPr>
        <p:spPr>
          <a:xfrm rot="8296237">
            <a:off x="-1261813" y="-1175593"/>
            <a:ext cx="4581027" cy="3314997"/>
          </a:xfrm>
          <a:custGeom>
            <a:avLst/>
            <a:gdLst/>
            <a:ahLst/>
            <a:cxnLst/>
            <a:rect l="l" t="t" r="r" b="b"/>
            <a:pathLst>
              <a:path w="4581027" h="3314997">
                <a:moveTo>
                  <a:pt x="0" y="0"/>
                </a:moveTo>
                <a:lnTo>
                  <a:pt x="4581026" y="0"/>
                </a:lnTo>
                <a:lnTo>
                  <a:pt x="4581026" y="3314998"/>
                </a:lnTo>
                <a:lnTo>
                  <a:pt x="0" y="3314998"/>
                </a:lnTo>
                <a:lnTo>
                  <a:pt x="0" y="0"/>
                </a:lnTo>
                <a:close/>
              </a:path>
            </a:pathLst>
          </a:custGeom>
          <a:blipFill>
            <a:blip r:embed="rId5"/>
            <a:stretch>
              <a:fillRect/>
            </a:stretch>
          </a:blipFill>
        </p:spPr>
      </p:sp>
      <p:sp>
        <p:nvSpPr>
          <p:cNvPr id="1048634" name="Freeform 8"/>
          <p:cNvSpPr/>
          <p:nvPr/>
        </p:nvSpPr>
        <p:spPr>
          <a:xfrm>
            <a:off x="2150244" y="1028700"/>
            <a:ext cx="13987511" cy="8229600"/>
          </a:xfrm>
          <a:custGeom>
            <a:avLst/>
            <a:gdLst/>
            <a:ahLst/>
            <a:cxnLst/>
            <a:rect l="l" t="t" r="r" b="b"/>
            <a:pathLst>
              <a:path w="13987511" h="8229600">
                <a:moveTo>
                  <a:pt x="0" y="0"/>
                </a:moveTo>
                <a:lnTo>
                  <a:pt x="13987512" y="0"/>
                </a:lnTo>
                <a:lnTo>
                  <a:pt x="13987512" y="8229600"/>
                </a:lnTo>
                <a:lnTo>
                  <a:pt x="0" y="8229600"/>
                </a:lnTo>
                <a:lnTo>
                  <a:pt x="0" y="0"/>
                </a:lnTo>
                <a:close/>
              </a:path>
            </a:pathLst>
          </a:custGeom>
          <a:blipFill>
            <a:blip r:embed="rId6">
              <a:alphaModFix amt="24000"/>
            </a:blip>
            <a:stretch>
              <a:fillRect/>
            </a:stretch>
          </a:blipFill>
        </p:spPr>
      </p:sp>
      <p:sp>
        <p:nvSpPr>
          <p:cNvPr id="1048635" name="TextBox 9"/>
          <p:cNvSpPr txBox="1"/>
          <p:nvPr/>
        </p:nvSpPr>
        <p:spPr>
          <a:xfrm>
            <a:off x="1028700" y="2176542"/>
            <a:ext cx="15576552" cy="6258560"/>
          </a:xfrm>
          <a:prstGeom prst="rect">
            <a:avLst/>
          </a:prstGeom>
        </p:spPr>
        <p:txBody>
          <a:bodyPr lIns="0" tIns="0" rIns="0" bIns="0" rtlCol="0" anchor="t">
            <a:spAutoFit/>
          </a:bodyPr>
          <a:lstStyle/>
          <a:p>
            <a:pPr algn="just">
              <a:lnSpc>
                <a:spcPts val="4480"/>
              </a:lnSpc>
            </a:pPr>
            <a:r>
              <a:rPr lang="en-US" sz="3200">
                <a:solidFill>
                  <a:srgbClr val="96695E"/>
                </a:solidFill>
                <a:latin typeface="Mali"/>
              </a:rPr>
              <a:t>Misalkan PT AAA memiliki anak PT BBB. PT AAA menjual produk senilai Rp10 juta kepada PT BBB, dan PT BBB melakukan penjualan produk kepada pelanggan senilai Rp5 juta. Apabila kita hanya mengkonsolidasi laporan keuangan tanpa eliminasi, pendapatan dari penjualan ini akan tercatat terlalu besar (overstatements) yaitu Rp15 juta: Rp10 juta di laporan pendapatan PT AAA dan Rp5 juta di laporan pendapatan PT BBB. Padahal kenyataannya, secara konsolidasi pendapatan gabungan PT AAA dan PT BBB hanya sebesar Rp5 juta. Namun, dengan menggunakan jurnal eliminasi, pencatatan pendapatan yang terlalu besar ini akan dihapus. Di dalam jurnal eliminasi, kita akan mengurangkan pendapatan Rp10 juta dalam kertas kerja konsolidasi. Ini menghasilkan laporan konsolidasi yang mencerminkan pendapatan yang sebenarnya, yaitu hanya Rp5 juta rupiah.</a:t>
            </a:r>
          </a:p>
        </p:txBody>
      </p:sp>
      <p:sp>
        <p:nvSpPr>
          <p:cNvPr id="1048636" name="TextBox 10"/>
          <p:cNvSpPr txBox="1"/>
          <p:nvPr/>
        </p:nvSpPr>
        <p:spPr>
          <a:xfrm>
            <a:off x="1851685" y="329506"/>
            <a:ext cx="14584630" cy="1440180"/>
          </a:xfrm>
          <a:prstGeom prst="rect">
            <a:avLst/>
          </a:prstGeom>
        </p:spPr>
        <p:txBody>
          <a:bodyPr lIns="0" tIns="0" rIns="0" bIns="0" rtlCol="0" anchor="t">
            <a:spAutoFit/>
          </a:bodyPr>
          <a:lstStyle/>
          <a:p>
            <a:pPr algn="ctr">
              <a:lnSpc>
                <a:spcPts val="11340"/>
              </a:lnSpc>
              <a:spcBef>
                <a:spcPct val="0"/>
              </a:spcBef>
            </a:pPr>
            <a:r>
              <a:rPr lang="en-US" sz="8100">
                <a:solidFill>
                  <a:srgbClr val="96695E"/>
                </a:solidFill>
                <a:latin typeface="Le Petit Cochon"/>
              </a:rPr>
              <a:t>Ilustrasi Sederhana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637"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38" name="Freeform 3"/>
          <p:cNvSpPr/>
          <p:nvPr/>
        </p:nvSpPr>
        <p:spPr>
          <a:xfrm>
            <a:off x="1622386" y="-594311"/>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39" name="Freeform 4"/>
          <p:cNvSpPr/>
          <p:nvPr/>
        </p:nvSpPr>
        <p:spPr>
          <a:xfrm>
            <a:off x="300133" y="497773"/>
            <a:ext cx="2600448" cy="1964344"/>
          </a:xfrm>
          <a:custGeom>
            <a:avLst/>
            <a:gdLst/>
            <a:ahLst/>
            <a:cxnLst/>
            <a:rect l="l" t="t" r="r" b="b"/>
            <a:pathLst>
              <a:path w="2600448" h="1964344">
                <a:moveTo>
                  <a:pt x="0" y="0"/>
                </a:moveTo>
                <a:lnTo>
                  <a:pt x="2600448" y="0"/>
                </a:lnTo>
                <a:lnTo>
                  <a:pt x="2600448" y="1964343"/>
                </a:lnTo>
                <a:lnTo>
                  <a:pt x="0" y="1964343"/>
                </a:lnTo>
                <a:lnTo>
                  <a:pt x="0" y="0"/>
                </a:lnTo>
                <a:close/>
              </a:path>
            </a:pathLst>
          </a:custGeom>
          <a:blipFill>
            <a:blip r:embed="rId3"/>
            <a:stretch>
              <a:fillRect/>
            </a:stretch>
          </a:blipFill>
        </p:spPr>
      </p:sp>
      <p:sp>
        <p:nvSpPr>
          <p:cNvPr id="1048640" name="Freeform 5"/>
          <p:cNvSpPr/>
          <p:nvPr/>
        </p:nvSpPr>
        <p:spPr>
          <a:xfrm>
            <a:off x="15994277" y="-629602"/>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4"/>
            <a:stretch>
              <a:fillRect/>
            </a:stretch>
          </a:blipFill>
        </p:spPr>
      </p:sp>
      <p:sp>
        <p:nvSpPr>
          <p:cNvPr id="1048641" name="TextBox 6"/>
          <p:cNvSpPr txBox="1"/>
          <p:nvPr/>
        </p:nvSpPr>
        <p:spPr>
          <a:xfrm>
            <a:off x="1964641" y="2769630"/>
            <a:ext cx="14358719" cy="5638292"/>
          </a:xfrm>
          <a:prstGeom prst="rect">
            <a:avLst/>
          </a:prstGeom>
        </p:spPr>
        <p:txBody>
          <a:bodyPr lIns="0" tIns="0" rIns="0" bIns="0" rtlCol="0" anchor="t">
            <a:spAutoFit/>
          </a:bodyPr>
          <a:lstStyle/>
          <a:p>
            <a:pPr algn="just">
              <a:lnSpc>
                <a:spcPts val="4036"/>
              </a:lnSpc>
            </a:pPr>
            <a:r>
              <a:rPr lang="en-US" sz="2882">
                <a:solidFill>
                  <a:srgbClr val="96695E"/>
                </a:solidFill>
                <a:latin typeface="Mali Bold"/>
              </a:rPr>
              <a:t>Manfaat dari jurnal konsolidasi adalah bisa memberikan gambaran yang objektif dan menyeluruh tentang status keuangan dan kegiatan sekelompok perusahaan, baik itu perusahaan induk atau anak perusahaan, sehingga setiap pihak terkait seperti auditor dan investor bisa memahaminya dengan baik. Bila perusahaan induk mengendalikan perusahaan lain atau anak perusahaan, maka bentuk laporan inipun diperlukan. </a:t>
            </a:r>
          </a:p>
          <a:p>
            <a:pPr algn="just">
              <a:lnSpc>
                <a:spcPts val="4036"/>
              </a:lnSpc>
            </a:pPr>
            <a:r>
              <a:rPr lang="en-US" sz="2882">
                <a:solidFill>
                  <a:srgbClr val="96695E"/>
                </a:solidFill>
                <a:latin typeface="Mali Bold"/>
              </a:rPr>
              <a:t>Laporan keuangan konsolidasi memiliki beberapa manfaat, yaitu:</a:t>
            </a:r>
          </a:p>
          <a:p>
            <a:pPr algn="just">
              <a:lnSpc>
                <a:spcPts val="4036"/>
              </a:lnSpc>
            </a:pPr>
            <a:r>
              <a:rPr lang="en-US" sz="2882">
                <a:solidFill>
                  <a:srgbClr val="96695E"/>
                </a:solidFill>
                <a:latin typeface="Mali Bold"/>
              </a:rPr>
              <a:t>a. Agar dapat memahami dampak jangka panjang dari perusahaan cabang atas perusahaan induk.</a:t>
            </a:r>
          </a:p>
          <a:p>
            <a:pPr algn="just">
              <a:lnSpc>
                <a:spcPts val="4036"/>
              </a:lnSpc>
            </a:pPr>
            <a:r>
              <a:rPr lang="en-US" sz="2882">
                <a:solidFill>
                  <a:srgbClr val="96695E"/>
                </a:solidFill>
                <a:latin typeface="Mali Bold"/>
              </a:rPr>
              <a:t>b. Agar dapat memberikan informasi terbaru pada tim manajemen perusahaan induk terkait performa pada cabang perusahaan.</a:t>
            </a:r>
          </a:p>
          <a:p>
            <a:pPr algn="just">
              <a:lnSpc>
                <a:spcPts val="4036"/>
              </a:lnSpc>
            </a:pPr>
            <a:r>
              <a:rPr lang="en-US" sz="2882">
                <a:solidFill>
                  <a:srgbClr val="96695E"/>
                </a:solidFill>
                <a:latin typeface="Mali Bold"/>
              </a:rPr>
              <a:t>c. Agar dapat memberikan informasi pada pihak eksternal yan</a:t>
            </a:r>
            <a:r>
              <a:rPr lang="en-US" sz="2882">
                <a:solidFill>
                  <a:srgbClr val="96695E"/>
                </a:solidFill>
                <a:latin typeface="Mali Bold"/>
                <a:ea typeface="Mali Bold"/>
              </a:rPr>
              <a:t>g memang memerlukannya.﻿ ﻿</a:t>
            </a:r>
          </a:p>
        </p:txBody>
      </p:sp>
      <p:sp>
        <p:nvSpPr>
          <p:cNvPr id="1048642" name="TextBox 7"/>
          <p:cNvSpPr txBox="1"/>
          <p:nvPr/>
        </p:nvSpPr>
        <p:spPr>
          <a:xfrm>
            <a:off x="2597152" y="304559"/>
            <a:ext cx="13093696" cy="2461260"/>
          </a:xfrm>
          <a:prstGeom prst="rect">
            <a:avLst/>
          </a:prstGeom>
        </p:spPr>
        <p:txBody>
          <a:bodyPr lIns="0" tIns="0" rIns="0" bIns="0" rtlCol="0" anchor="t">
            <a:spAutoFit/>
          </a:bodyPr>
          <a:lstStyle/>
          <a:p>
            <a:pPr algn="ctr">
              <a:lnSpc>
                <a:spcPts val="9690"/>
              </a:lnSpc>
            </a:pPr>
            <a:r>
              <a:rPr lang="en-US" sz="9500">
                <a:solidFill>
                  <a:srgbClr val="96695E"/>
                </a:solidFill>
                <a:latin typeface="Le Petit Cochon Bold"/>
              </a:rPr>
              <a:t> Peran Jurnal Eliminasi Konsolidasi</a:t>
            </a:r>
          </a:p>
        </p:txBody>
      </p:sp>
      <p:sp>
        <p:nvSpPr>
          <p:cNvPr id="1048643" name="Freeform 8"/>
          <p:cNvSpPr/>
          <p:nvPr/>
        </p:nvSpPr>
        <p:spPr>
          <a:xfrm rot="-1539344">
            <a:off x="-2654328" y="5329057"/>
            <a:ext cx="4689171" cy="5066884"/>
          </a:xfrm>
          <a:custGeom>
            <a:avLst/>
            <a:gdLst/>
            <a:ahLst/>
            <a:cxnLst/>
            <a:rect l="l" t="t" r="r" b="b"/>
            <a:pathLst>
              <a:path w="4689171" h="5066884">
                <a:moveTo>
                  <a:pt x="0" y="0"/>
                </a:moveTo>
                <a:lnTo>
                  <a:pt x="4689172" y="0"/>
                </a:lnTo>
                <a:lnTo>
                  <a:pt x="4689172" y="5066884"/>
                </a:lnTo>
                <a:lnTo>
                  <a:pt x="0" y="5066884"/>
                </a:lnTo>
                <a:lnTo>
                  <a:pt x="0" y="0"/>
                </a:lnTo>
                <a:close/>
              </a:path>
            </a:pathLst>
          </a:custGeom>
          <a:blipFill>
            <a:blip r:embed="rId5"/>
            <a:stretch>
              <a:fillRect/>
            </a:stretch>
          </a:blipFill>
        </p:spPr>
      </p:sp>
      <p:sp>
        <p:nvSpPr>
          <p:cNvPr id="1048644" name="Freeform 9"/>
          <p:cNvSpPr/>
          <p:nvPr/>
        </p:nvSpPr>
        <p:spPr>
          <a:xfrm rot="-2195036">
            <a:off x="14496912" y="8288035"/>
            <a:ext cx="5524777" cy="3997929"/>
          </a:xfrm>
          <a:custGeom>
            <a:avLst/>
            <a:gdLst/>
            <a:ahLst/>
            <a:cxnLst/>
            <a:rect l="l" t="t" r="r" b="b"/>
            <a:pathLst>
              <a:path w="5524777" h="3997929">
                <a:moveTo>
                  <a:pt x="0" y="0"/>
                </a:moveTo>
                <a:lnTo>
                  <a:pt x="5524776" y="0"/>
                </a:lnTo>
                <a:lnTo>
                  <a:pt x="5524776" y="3997930"/>
                </a:lnTo>
                <a:lnTo>
                  <a:pt x="0" y="3997930"/>
                </a:lnTo>
                <a:lnTo>
                  <a:pt x="0" y="0"/>
                </a:lnTo>
                <a:close/>
              </a:path>
            </a:pathLst>
          </a:custGeom>
          <a:blipFill>
            <a:blip r:embed="rId6"/>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645"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46" name="Freeform 3"/>
          <p:cNvSpPr/>
          <p:nvPr/>
        </p:nvSpPr>
        <p:spPr>
          <a:xfrm>
            <a:off x="-270549" y="-290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47" name="Freeform 4"/>
          <p:cNvSpPr/>
          <p:nvPr/>
        </p:nvSpPr>
        <p:spPr>
          <a:xfrm>
            <a:off x="-333119" y="8244117"/>
            <a:ext cx="2723639" cy="2057400"/>
          </a:xfrm>
          <a:custGeom>
            <a:avLst/>
            <a:gdLst/>
            <a:ahLst/>
            <a:cxnLst/>
            <a:rect l="l" t="t" r="r" b="b"/>
            <a:pathLst>
              <a:path w="2723639" h="2057400">
                <a:moveTo>
                  <a:pt x="0" y="0"/>
                </a:moveTo>
                <a:lnTo>
                  <a:pt x="2723638" y="0"/>
                </a:lnTo>
                <a:lnTo>
                  <a:pt x="2723638" y="2057400"/>
                </a:lnTo>
                <a:lnTo>
                  <a:pt x="0" y="2057400"/>
                </a:lnTo>
                <a:lnTo>
                  <a:pt x="0" y="0"/>
                </a:lnTo>
                <a:close/>
              </a:path>
            </a:pathLst>
          </a:custGeom>
          <a:blipFill>
            <a:blip r:embed="rId3"/>
            <a:stretch>
              <a:fillRect/>
            </a:stretch>
          </a:blipFill>
        </p:spPr>
      </p:sp>
      <p:sp>
        <p:nvSpPr>
          <p:cNvPr id="1048648" name="Freeform 5"/>
          <p:cNvSpPr/>
          <p:nvPr/>
        </p:nvSpPr>
        <p:spPr>
          <a:xfrm>
            <a:off x="15203502" y="-1575494"/>
            <a:ext cx="4587446" cy="4114800"/>
          </a:xfrm>
          <a:custGeom>
            <a:avLst/>
            <a:gdLst/>
            <a:ahLst/>
            <a:cxnLst/>
            <a:rect l="l" t="t" r="r" b="b"/>
            <a:pathLst>
              <a:path w="4587446" h="4114800">
                <a:moveTo>
                  <a:pt x="0" y="0"/>
                </a:moveTo>
                <a:lnTo>
                  <a:pt x="4587446" y="0"/>
                </a:lnTo>
                <a:lnTo>
                  <a:pt x="4587446" y="4114800"/>
                </a:lnTo>
                <a:lnTo>
                  <a:pt x="0" y="4114800"/>
                </a:lnTo>
                <a:lnTo>
                  <a:pt x="0" y="0"/>
                </a:lnTo>
                <a:close/>
              </a:path>
            </a:pathLst>
          </a:custGeom>
          <a:blipFill>
            <a:blip r:embed="rId4"/>
            <a:stretch>
              <a:fillRect/>
            </a:stretch>
          </a:blipFill>
        </p:spPr>
      </p:sp>
      <p:sp>
        <p:nvSpPr>
          <p:cNvPr id="1048649" name="Freeform 6"/>
          <p:cNvSpPr/>
          <p:nvPr/>
        </p:nvSpPr>
        <p:spPr>
          <a:xfrm rot="-2195036">
            <a:off x="13438599" y="7107631"/>
            <a:ext cx="5686281" cy="4114800"/>
          </a:xfrm>
          <a:custGeom>
            <a:avLst/>
            <a:gdLst/>
            <a:ahLst/>
            <a:cxnLst/>
            <a:rect l="l" t="t" r="r" b="b"/>
            <a:pathLst>
              <a:path w="5686281" h="4114800">
                <a:moveTo>
                  <a:pt x="0" y="0"/>
                </a:moveTo>
                <a:lnTo>
                  <a:pt x="5686282" y="0"/>
                </a:lnTo>
                <a:lnTo>
                  <a:pt x="5686282" y="4114800"/>
                </a:lnTo>
                <a:lnTo>
                  <a:pt x="0" y="4114800"/>
                </a:lnTo>
                <a:lnTo>
                  <a:pt x="0" y="0"/>
                </a:lnTo>
                <a:close/>
              </a:path>
            </a:pathLst>
          </a:custGeom>
          <a:blipFill>
            <a:blip r:embed="rId5"/>
            <a:stretch>
              <a:fillRect/>
            </a:stretch>
          </a:blipFill>
        </p:spPr>
      </p:sp>
      <p:sp>
        <p:nvSpPr>
          <p:cNvPr id="1048650" name="Freeform 7"/>
          <p:cNvSpPr/>
          <p:nvPr/>
        </p:nvSpPr>
        <p:spPr>
          <a:xfrm rot="8296237">
            <a:off x="-1261813" y="-1175593"/>
            <a:ext cx="4581027" cy="3314997"/>
          </a:xfrm>
          <a:custGeom>
            <a:avLst/>
            <a:gdLst/>
            <a:ahLst/>
            <a:cxnLst/>
            <a:rect l="l" t="t" r="r" b="b"/>
            <a:pathLst>
              <a:path w="4581027" h="3314997">
                <a:moveTo>
                  <a:pt x="0" y="0"/>
                </a:moveTo>
                <a:lnTo>
                  <a:pt x="4581026" y="0"/>
                </a:lnTo>
                <a:lnTo>
                  <a:pt x="4581026" y="3314998"/>
                </a:lnTo>
                <a:lnTo>
                  <a:pt x="0" y="3314998"/>
                </a:lnTo>
                <a:lnTo>
                  <a:pt x="0" y="0"/>
                </a:lnTo>
                <a:close/>
              </a:path>
            </a:pathLst>
          </a:custGeom>
          <a:blipFill>
            <a:blip r:embed="rId5"/>
            <a:stretch>
              <a:fillRect/>
            </a:stretch>
          </a:blipFill>
        </p:spPr>
      </p:sp>
      <p:sp>
        <p:nvSpPr>
          <p:cNvPr id="1048651" name="Freeform 8"/>
          <p:cNvSpPr/>
          <p:nvPr/>
        </p:nvSpPr>
        <p:spPr>
          <a:xfrm>
            <a:off x="2448803" y="935431"/>
            <a:ext cx="13987511" cy="8229600"/>
          </a:xfrm>
          <a:custGeom>
            <a:avLst/>
            <a:gdLst/>
            <a:ahLst/>
            <a:cxnLst/>
            <a:rect l="l" t="t" r="r" b="b"/>
            <a:pathLst>
              <a:path w="13987511" h="8229600">
                <a:moveTo>
                  <a:pt x="0" y="0"/>
                </a:moveTo>
                <a:lnTo>
                  <a:pt x="13987512" y="0"/>
                </a:lnTo>
                <a:lnTo>
                  <a:pt x="13987512" y="8229600"/>
                </a:lnTo>
                <a:lnTo>
                  <a:pt x="0" y="8229600"/>
                </a:lnTo>
                <a:lnTo>
                  <a:pt x="0" y="0"/>
                </a:lnTo>
                <a:close/>
              </a:path>
            </a:pathLst>
          </a:custGeom>
          <a:blipFill>
            <a:blip r:embed="rId6">
              <a:alphaModFix amt="24000"/>
            </a:blip>
            <a:stretch>
              <a:fillRect/>
            </a:stretch>
          </a:blipFill>
        </p:spPr>
      </p:sp>
      <p:sp>
        <p:nvSpPr>
          <p:cNvPr id="1048652" name="TextBox 9"/>
          <p:cNvSpPr txBox="1"/>
          <p:nvPr/>
        </p:nvSpPr>
        <p:spPr>
          <a:xfrm>
            <a:off x="3034966" y="1979136"/>
            <a:ext cx="12815187" cy="6091047"/>
          </a:xfrm>
          <a:prstGeom prst="rect">
            <a:avLst/>
          </a:prstGeom>
        </p:spPr>
        <p:txBody>
          <a:bodyPr lIns="0" tIns="0" rIns="0" bIns="0" rtlCol="0" anchor="t">
            <a:spAutoFit/>
          </a:bodyPr>
          <a:lstStyle/>
          <a:p>
            <a:pPr algn="just">
              <a:lnSpc>
                <a:spcPts val="5329"/>
              </a:lnSpc>
            </a:pPr>
            <a:r>
              <a:rPr lang="en-US" sz="3806">
                <a:solidFill>
                  <a:srgbClr val="96695E"/>
                </a:solidFill>
                <a:latin typeface="Mali"/>
              </a:rPr>
              <a:t>Laporan keuangan konsolidasi memiliki beberapa manfaat, yaitu:</a:t>
            </a:r>
            <a:endParaRPr lang="zh-CN" altLang="en-US"/>
          </a:p>
          <a:p>
            <a:pPr algn="just">
              <a:lnSpc>
                <a:spcPts val="5329"/>
              </a:lnSpc>
            </a:pPr>
            <a:r>
              <a:rPr lang="en-US" sz="3806">
                <a:solidFill>
                  <a:srgbClr val="96695E"/>
                </a:solidFill>
                <a:latin typeface="Mali"/>
              </a:rPr>
              <a:t>a. Agar dapat memahami dampak jangka panjang dari perusahaan cabang atas perusahaan induk.</a:t>
            </a:r>
          </a:p>
          <a:p>
            <a:pPr algn="just">
              <a:lnSpc>
                <a:spcPts val="5329"/>
              </a:lnSpc>
            </a:pPr>
            <a:r>
              <a:rPr lang="en-US" sz="3806">
                <a:solidFill>
                  <a:srgbClr val="96695E"/>
                </a:solidFill>
                <a:latin typeface="Mali"/>
              </a:rPr>
              <a:t>b. Agar dapat memberikan informasi terbaru pada tim manajemen perusahaan induk terkait performa pada cabang perusahaan.</a:t>
            </a:r>
          </a:p>
          <a:p>
            <a:pPr algn="just">
              <a:lnSpc>
                <a:spcPts val="5329"/>
              </a:lnSpc>
            </a:pPr>
            <a:r>
              <a:rPr lang="en-US" sz="3806">
                <a:solidFill>
                  <a:srgbClr val="96695E"/>
                </a:solidFill>
                <a:latin typeface="Mali"/>
              </a:rPr>
              <a:t>c. Agar dapat memberikan informasi pada pihak eksternal yang memang memerlukannya.</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3"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54" name="Freeform 3"/>
          <p:cNvSpPr/>
          <p:nvPr/>
        </p:nvSpPr>
        <p:spPr>
          <a:xfrm>
            <a:off x="-297425" y="0"/>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55" name="Freeform 4"/>
          <p:cNvSpPr/>
          <p:nvPr/>
        </p:nvSpPr>
        <p:spPr>
          <a:xfrm>
            <a:off x="-297425" y="-413582"/>
            <a:ext cx="2652251" cy="2884564"/>
          </a:xfrm>
          <a:custGeom>
            <a:avLst/>
            <a:gdLst/>
            <a:ahLst/>
            <a:cxnLst/>
            <a:rect l="l" t="t" r="r" b="b"/>
            <a:pathLst>
              <a:path w="2652251" h="2884564">
                <a:moveTo>
                  <a:pt x="0" y="0"/>
                </a:moveTo>
                <a:lnTo>
                  <a:pt x="2652250" y="0"/>
                </a:lnTo>
                <a:lnTo>
                  <a:pt x="2652250" y="2884564"/>
                </a:lnTo>
                <a:lnTo>
                  <a:pt x="0" y="2884564"/>
                </a:lnTo>
                <a:lnTo>
                  <a:pt x="0" y="0"/>
                </a:lnTo>
                <a:close/>
              </a:path>
            </a:pathLst>
          </a:custGeom>
          <a:blipFill>
            <a:blip r:embed="rId3"/>
            <a:stretch>
              <a:fillRect/>
            </a:stretch>
          </a:blipFill>
        </p:spPr>
      </p:sp>
      <p:sp>
        <p:nvSpPr>
          <p:cNvPr id="1048656" name="Freeform 5"/>
          <p:cNvSpPr/>
          <p:nvPr/>
        </p:nvSpPr>
        <p:spPr>
          <a:xfrm>
            <a:off x="15371159" y="-413582"/>
            <a:ext cx="3776282" cy="4107052"/>
          </a:xfrm>
          <a:custGeom>
            <a:avLst/>
            <a:gdLst/>
            <a:ahLst/>
            <a:cxnLst/>
            <a:rect l="l" t="t" r="r" b="b"/>
            <a:pathLst>
              <a:path w="3776282" h="4107052">
                <a:moveTo>
                  <a:pt x="0" y="0"/>
                </a:moveTo>
                <a:lnTo>
                  <a:pt x="3776282" y="0"/>
                </a:lnTo>
                <a:lnTo>
                  <a:pt x="3776282" y="4107051"/>
                </a:lnTo>
                <a:lnTo>
                  <a:pt x="0" y="4107051"/>
                </a:lnTo>
                <a:lnTo>
                  <a:pt x="0" y="0"/>
                </a:lnTo>
                <a:close/>
              </a:path>
            </a:pathLst>
          </a:custGeom>
          <a:blipFill>
            <a:blip r:embed="rId3"/>
            <a:stretch>
              <a:fillRect/>
            </a:stretch>
          </a:blipFill>
        </p:spPr>
      </p:sp>
      <p:sp>
        <p:nvSpPr>
          <p:cNvPr id="1048657" name="Freeform 6"/>
          <p:cNvSpPr/>
          <p:nvPr/>
        </p:nvSpPr>
        <p:spPr>
          <a:xfrm>
            <a:off x="2653532" y="506065"/>
            <a:ext cx="12980937" cy="3545214"/>
          </a:xfrm>
          <a:custGeom>
            <a:avLst/>
            <a:gdLst/>
            <a:ahLst/>
            <a:cxnLst/>
            <a:rect l="l" t="t" r="r" b="b"/>
            <a:pathLst>
              <a:path w="12980937" h="3545214">
                <a:moveTo>
                  <a:pt x="0" y="0"/>
                </a:moveTo>
                <a:lnTo>
                  <a:pt x="12980938" y="0"/>
                </a:lnTo>
                <a:lnTo>
                  <a:pt x="12980938" y="3545214"/>
                </a:lnTo>
                <a:lnTo>
                  <a:pt x="0" y="3545214"/>
                </a:lnTo>
                <a:lnTo>
                  <a:pt x="0" y="0"/>
                </a:lnTo>
                <a:close/>
              </a:path>
            </a:pathLst>
          </a:custGeom>
          <a:blipFill>
            <a:blip r:embed="rId4"/>
            <a:stretch>
              <a:fillRect/>
            </a:stretch>
          </a:blipFill>
        </p:spPr>
      </p:sp>
      <p:sp>
        <p:nvSpPr>
          <p:cNvPr id="1048658" name="Freeform 7"/>
          <p:cNvSpPr/>
          <p:nvPr/>
        </p:nvSpPr>
        <p:spPr>
          <a:xfrm>
            <a:off x="15371159" y="8096072"/>
            <a:ext cx="3035003" cy="2722305"/>
          </a:xfrm>
          <a:custGeom>
            <a:avLst/>
            <a:gdLst/>
            <a:ahLst/>
            <a:cxnLst/>
            <a:rect l="l" t="t" r="r" b="b"/>
            <a:pathLst>
              <a:path w="3035003" h="2722305">
                <a:moveTo>
                  <a:pt x="0" y="0"/>
                </a:moveTo>
                <a:lnTo>
                  <a:pt x="3035002" y="0"/>
                </a:lnTo>
                <a:lnTo>
                  <a:pt x="3035002" y="2722306"/>
                </a:lnTo>
                <a:lnTo>
                  <a:pt x="0" y="2722306"/>
                </a:lnTo>
                <a:lnTo>
                  <a:pt x="0" y="0"/>
                </a:lnTo>
                <a:close/>
              </a:path>
            </a:pathLst>
          </a:custGeom>
          <a:blipFill>
            <a:blip r:embed="rId5"/>
            <a:stretch>
              <a:fillRect/>
            </a:stretch>
          </a:blipFill>
        </p:spPr>
      </p:sp>
      <p:sp>
        <p:nvSpPr>
          <p:cNvPr id="1048659" name="Freeform 8"/>
          <p:cNvSpPr/>
          <p:nvPr/>
        </p:nvSpPr>
        <p:spPr>
          <a:xfrm rot="-2021408">
            <a:off x="-1180346" y="5497369"/>
            <a:ext cx="3035003" cy="2722305"/>
          </a:xfrm>
          <a:custGeom>
            <a:avLst/>
            <a:gdLst/>
            <a:ahLst/>
            <a:cxnLst/>
            <a:rect l="l" t="t" r="r" b="b"/>
            <a:pathLst>
              <a:path w="3035003" h="2722305">
                <a:moveTo>
                  <a:pt x="0" y="0"/>
                </a:moveTo>
                <a:lnTo>
                  <a:pt x="3035003" y="0"/>
                </a:lnTo>
                <a:lnTo>
                  <a:pt x="3035003" y="2722306"/>
                </a:lnTo>
                <a:lnTo>
                  <a:pt x="0" y="2722306"/>
                </a:lnTo>
                <a:lnTo>
                  <a:pt x="0" y="0"/>
                </a:lnTo>
                <a:close/>
              </a:path>
            </a:pathLst>
          </a:custGeom>
          <a:blipFill>
            <a:blip r:embed="rId5"/>
            <a:stretch>
              <a:fillRect/>
            </a:stretch>
          </a:blipFill>
        </p:spPr>
      </p:sp>
      <p:sp>
        <p:nvSpPr>
          <p:cNvPr id="1048660" name="TextBox 9"/>
          <p:cNvSpPr txBox="1"/>
          <p:nvPr/>
        </p:nvSpPr>
        <p:spPr>
          <a:xfrm>
            <a:off x="1053568" y="4051279"/>
            <a:ext cx="16205732" cy="4267200"/>
          </a:xfrm>
          <a:prstGeom prst="rect">
            <a:avLst/>
          </a:prstGeom>
        </p:spPr>
        <p:txBody>
          <a:bodyPr lIns="0" tIns="0" rIns="0" bIns="0" rtlCol="0" anchor="t">
            <a:spAutoFit/>
          </a:bodyPr>
          <a:lstStyle/>
          <a:p>
            <a:pPr algn="just">
              <a:lnSpc>
                <a:spcPts val="4200"/>
              </a:lnSpc>
            </a:pPr>
            <a:r>
              <a:rPr lang="en-US" sz="3000">
                <a:solidFill>
                  <a:srgbClr val="593E37"/>
                </a:solidFill>
                <a:latin typeface="Mali"/>
              </a:rPr>
              <a:t>a. Ayat jurnal eliminasi konsolidasi terdapat di dalam lembar kertas kerja konsolidasi.</a:t>
            </a:r>
          </a:p>
          <a:p>
            <a:pPr algn="just">
              <a:lnSpc>
                <a:spcPts val="4200"/>
              </a:lnSpc>
            </a:pPr>
            <a:r>
              <a:rPr lang="en-US" sz="3000">
                <a:solidFill>
                  <a:srgbClr val="593E37"/>
                </a:solidFill>
                <a:latin typeface="Mali"/>
              </a:rPr>
              <a:t>b. Terdapat penyesuaian total saldo akun dari perusahaan gabungan secara independen yang menggambarkan angka yang berasal dari perusahaan independen tersebut secara hukum.</a:t>
            </a:r>
          </a:p>
          <a:p>
            <a:pPr algn="just">
              <a:lnSpc>
                <a:spcPts val="4200"/>
              </a:lnSpc>
            </a:pPr>
            <a:r>
              <a:rPr lang="en-US" sz="3000">
                <a:solidFill>
                  <a:srgbClr val="593E37"/>
                </a:solidFill>
                <a:latin typeface="Mali"/>
              </a:rPr>
              <a:t>c. Ayat jurnal eliminasi hanya akan ada dan tercatat di dalam lembar kertas kerja konsolidasi dan tidak berdampak pada pembukuan perusahaan independen.</a:t>
            </a:r>
          </a:p>
          <a:p>
            <a:pPr algn="just">
              <a:lnSpc>
                <a:spcPts val="4200"/>
              </a:lnSpc>
              <a:spcBef>
                <a:spcPct val="0"/>
              </a:spcBef>
            </a:pPr>
            <a:r>
              <a:rPr lang="en-US" sz="3000">
                <a:solidFill>
                  <a:srgbClr val="593E37"/>
                </a:solidFill>
                <a:latin typeface="Mali"/>
              </a:rPr>
              <a:t>d. Kehadiran tujuan dari ayat jurnal eliminasi adalah agar bisa mengurangi atau menambah saldo total gabungan dari setiap akun, sehingga hanya transaksi dengan pihak eksternal sajalah yang akan tercermin di dalam data gabungan ini.</a:t>
            </a:r>
          </a:p>
        </p:txBody>
      </p:sp>
      <p:sp>
        <p:nvSpPr>
          <p:cNvPr id="1048661" name="TextBox 10"/>
          <p:cNvSpPr txBox="1"/>
          <p:nvPr/>
        </p:nvSpPr>
        <p:spPr>
          <a:xfrm>
            <a:off x="2928500" y="904875"/>
            <a:ext cx="11739456" cy="2433828"/>
          </a:xfrm>
          <a:prstGeom prst="rect">
            <a:avLst/>
          </a:prstGeom>
        </p:spPr>
        <p:txBody>
          <a:bodyPr lIns="0" tIns="0" rIns="0" bIns="0" rtlCol="0" anchor="t">
            <a:spAutoFit/>
          </a:bodyPr>
          <a:lstStyle/>
          <a:p>
            <a:pPr algn="ctr">
              <a:lnSpc>
                <a:spcPts val="9582"/>
              </a:lnSpc>
              <a:spcBef>
                <a:spcPct val="0"/>
              </a:spcBef>
            </a:pPr>
            <a:r>
              <a:rPr lang="en-US" sz="6844">
                <a:solidFill>
                  <a:srgbClr val="FFFFFF"/>
                </a:solidFill>
                <a:latin typeface="Le Petit Cochon"/>
              </a:rPr>
              <a:t>Karakteristik Pada Jurnal Konsolidasi</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4F1"/>
        </a:solidFill>
        <a:effectLst/>
      </p:bgPr>
    </p:bg>
    <p:spTree>
      <p:nvGrpSpPr>
        <p:cNvPr id="1" name=""/>
        <p:cNvGrpSpPr/>
        <p:nvPr/>
      </p:nvGrpSpPr>
      <p:grpSpPr>
        <a:xfrm>
          <a:off x="0" y="0"/>
          <a:ext cx="0" cy="0"/>
          <a:chOff x="0" y="0"/>
          <a:chExt cx="0" cy="0"/>
        </a:xfrm>
      </p:grpSpPr>
      <p:sp>
        <p:nvSpPr>
          <p:cNvPr id="1048662" name="Freeform 2"/>
          <p:cNvSpPr/>
          <p:nvPr/>
        </p:nvSpPr>
        <p:spPr>
          <a:xfrm>
            <a:off x="10045485" y="-14517"/>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sp>
        <p:nvSpPr>
          <p:cNvPr id="1048663" name="Freeform 3"/>
          <p:cNvSpPr/>
          <p:nvPr/>
        </p:nvSpPr>
        <p:spPr>
          <a:xfrm>
            <a:off x="-270549" y="-1057734"/>
            <a:ext cx="10316034" cy="10316034"/>
          </a:xfrm>
          <a:custGeom>
            <a:avLst/>
            <a:gdLst/>
            <a:ahLst/>
            <a:cxnLst/>
            <a:rect l="l" t="t" r="r" b="b"/>
            <a:pathLst>
              <a:path w="10316034" h="10316034">
                <a:moveTo>
                  <a:pt x="0" y="0"/>
                </a:moveTo>
                <a:lnTo>
                  <a:pt x="10316034" y="0"/>
                </a:lnTo>
                <a:lnTo>
                  <a:pt x="10316034" y="10316034"/>
                </a:lnTo>
                <a:lnTo>
                  <a:pt x="0" y="10316034"/>
                </a:lnTo>
                <a:lnTo>
                  <a:pt x="0" y="0"/>
                </a:lnTo>
                <a:close/>
              </a:path>
            </a:pathLst>
          </a:custGeom>
          <a:blipFill>
            <a:blip r:embed="rId2">
              <a:alphaModFix amt="7999"/>
            </a:blip>
            <a:stretch>
              <a:fillRect/>
            </a:stretch>
          </a:blipFill>
        </p:spPr>
      </p:sp>
      <p:grpSp>
        <p:nvGrpSpPr>
          <p:cNvPr id="53" name="Group 4"/>
          <p:cNvGrpSpPr/>
          <p:nvPr/>
        </p:nvGrpSpPr>
        <p:grpSpPr>
          <a:xfrm>
            <a:off x="2522171" y="2711339"/>
            <a:ext cx="13243659" cy="7280461"/>
            <a:chOff x="0" y="0"/>
            <a:chExt cx="1921377" cy="1056242"/>
          </a:xfrm>
        </p:grpSpPr>
        <p:sp>
          <p:nvSpPr>
            <p:cNvPr id="1048664" name="Freeform 5"/>
            <p:cNvSpPr/>
            <p:nvPr/>
          </p:nvSpPr>
          <p:spPr>
            <a:xfrm>
              <a:off x="0" y="0"/>
              <a:ext cx="1921377" cy="1056242"/>
            </a:xfrm>
            <a:custGeom>
              <a:avLst/>
              <a:gdLst/>
              <a:ahLst/>
              <a:cxnLst/>
              <a:rect l="l" t="t" r="r" b="b"/>
              <a:pathLst>
                <a:path w="1921377" h="1056242">
                  <a:moveTo>
                    <a:pt x="1841958" y="0"/>
                  </a:moveTo>
                  <a:lnTo>
                    <a:pt x="79418" y="0"/>
                  </a:lnTo>
                  <a:cubicBezTo>
                    <a:pt x="79418" y="43699"/>
                    <a:pt x="44079" y="79418"/>
                    <a:pt x="0" y="79418"/>
                  </a:cubicBezTo>
                  <a:lnTo>
                    <a:pt x="0" y="976824"/>
                  </a:lnTo>
                  <a:cubicBezTo>
                    <a:pt x="43699" y="976824"/>
                    <a:pt x="79418" y="1012163"/>
                    <a:pt x="79418" y="1056242"/>
                  </a:cubicBezTo>
                  <a:lnTo>
                    <a:pt x="1841958" y="1056242"/>
                  </a:lnTo>
                  <a:cubicBezTo>
                    <a:pt x="1841958" y="1012543"/>
                    <a:pt x="1877298" y="976824"/>
                    <a:pt x="1921377" y="976824"/>
                  </a:cubicBezTo>
                  <a:lnTo>
                    <a:pt x="1921377" y="79418"/>
                  </a:lnTo>
                  <a:cubicBezTo>
                    <a:pt x="1877677" y="79418"/>
                    <a:pt x="1841958" y="44079"/>
                    <a:pt x="1841958" y="0"/>
                  </a:cubicBezTo>
                  <a:close/>
                </a:path>
              </a:pathLst>
            </a:custGeom>
            <a:solidFill>
              <a:srgbClr val="96695E">
                <a:alpha val="38824"/>
              </a:srgbClr>
            </a:solidFill>
          </p:spPr>
        </p:sp>
        <p:sp>
          <p:nvSpPr>
            <p:cNvPr id="1048665" name="TextBox 6"/>
            <p:cNvSpPr txBox="1"/>
            <p:nvPr/>
          </p:nvSpPr>
          <p:spPr>
            <a:xfrm>
              <a:off x="38100" y="0"/>
              <a:ext cx="1845177" cy="1018142"/>
            </a:xfrm>
            <a:prstGeom prst="rect">
              <a:avLst/>
            </a:prstGeom>
          </p:spPr>
          <p:txBody>
            <a:bodyPr lIns="50800" tIns="50800" rIns="50800" bIns="50800" rtlCol="0" anchor="ctr"/>
            <a:lstStyle/>
            <a:p>
              <a:pPr algn="ctr">
                <a:lnSpc>
                  <a:spcPts val="3395"/>
                </a:lnSpc>
              </a:pPr>
              <a:endParaRPr/>
            </a:p>
          </p:txBody>
        </p:sp>
      </p:grpSp>
      <p:sp>
        <p:nvSpPr>
          <p:cNvPr id="1048666" name="Freeform 7"/>
          <p:cNvSpPr/>
          <p:nvPr/>
        </p:nvSpPr>
        <p:spPr>
          <a:xfrm>
            <a:off x="13322913" y="6351569"/>
            <a:ext cx="3761178" cy="3319240"/>
          </a:xfrm>
          <a:custGeom>
            <a:avLst/>
            <a:gdLst/>
            <a:ahLst/>
            <a:cxnLst/>
            <a:rect l="l" t="t" r="r" b="b"/>
            <a:pathLst>
              <a:path w="3761178" h="3319240">
                <a:moveTo>
                  <a:pt x="0" y="0"/>
                </a:moveTo>
                <a:lnTo>
                  <a:pt x="3761178" y="0"/>
                </a:lnTo>
                <a:lnTo>
                  <a:pt x="3761178" y="3319240"/>
                </a:lnTo>
                <a:lnTo>
                  <a:pt x="0" y="3319240"/>
                </a:lnTo>
                <a:lnTo>
                  <a:pt x="0" y="0"/>
                </a:lnTo>
                <a:close/>
              </a:path>
            </a:pathLst>
          </a:custGeom>
          <a:blipFill>
            <a:blip r:embed="rId3"/>
            <a:stretch>
              <a:fillRect/>
            </a:stretch>
          </a:blipFill>
        </p:spPr>
      </p:sp>
      <p:sp>
        <p:nvSpPr>
          <p:cNvPr id="1048667" name="Freeform 8"/>
          <p:cNvSpPr/>
          <p:nvPr/>
        </p:nvSpPr>
        <p:spPr>
          <a:xfrm>
            <a:off x="-661157" y="-116190"/>
            <a:ext cx="3379713" cy="3675746"/>
          </a:xfrm>
          <a:custGeom>
            <a:avLst/>
            <a:gdLst/>
            <a:ahLst/>
            <a:cxnLst/>
            <a:rect l="l" t="t" r="r" b="b"/>
            <a:pathLst>
              <a:path w="3379713" h="3675746">
                <a:moveTo>
                  <a:pt x="0" y="0"/>
                </a:moveTo>
                <a:lnTo>
                  <a:pt x="3379714" y="0"/>
                </a:lnTo>
                <a:lnTo>
                  <a:pt x="3379714" y="3675746"/>
                </a:lnTo>
                <a:lnTo>
                  <a:pt x="0" y="3675746"/>
                </a:lnTo>
                <a:lnTo>
                  <a:pt x="0" y="0"/>
                </a:lnTo>
                <a:close/>
              </a:path>
            </a:pathLst>
          </a:custGeom>
          <a:blipFill>
            <a:blip r:embed="rId4"/>
            <a:stretch>
              <a:fillRect/>
            </a:stretch>
          </a:blipFill>
        </p:spPr>
      </p:sp>
      <p:sp>
        <p:nvSpPr>
          <p:cNvPr id="1048668" name="Freeform 9"/>
          <p:cNvSpPr/>
          <p:nvPr/>
        </p:nvSpPr>
        <p:spPr>
          <a:xfrm>
            <a:off x="14927191" y="-814699"/>
            <a:ext cx="4664219" cy="5072763"/>
          </a:xfrm>
          <a:custGeom>
            <a:avLst/>
            <a:gdLst/>
            <a:ahLst/>
            <a:cxnLst/>
            <a:rect l="l" t="t" r="r" b="b"/>
            <a:pathLst>
              <a:path w="4664219" h="5072763">
                <a:moveTo>
                  <a:pt x="0" y="0"/>
                </a:moveTo>
                <a:lnTo>
                  <a:pt x="4664218" y="0"/>
                </a:lnTo>
                <a:lnTo>
                  <a:pt x="4664218" y="5072764"/>
                </a:lnTo>
                <a:lnTo>
                  <a:pt x="0" y="5072764"/>
                </a:lnTo>
                <a:lnTo>
                  <a:pt x="0" y="0"/>
                </a:lnTo>
                <a:close/>
              </a:path>
            </a:pathLst>
          </a:custGeom>
          <a:blipFill>
            <a:blip r:embed="rId4"/>
            <a:stretch>
              <a:fillRect/>
            </a:stretch>
          </a:blipFill>
        </p:spPr>
      </p:sp>
      <p:sp>
        <p:nvSpPr>
          <p:cNvPr id="1048669" name="TextBox 10"/>
          <p:cNvSpPr txBox="1"/>
          <p:nvPr/>
        </p:nvSpPr>
        <p:spPr>
          <a:xfrm>
            <a:off x="2740425" y="3323984"/>
            <a:ext cx="12807150" cy="9509762"/>
          </a:xfrm>
          <a:prstGeom prst="rect">
            <a:avLst/>
          </a:prstGeom>
        </p:spPr>
        <p:txBody>
          <a:bodyPr lIns="0" tIns="0" rIns="0" bIns="0" rtlCol="0" anchor="t">
            <a:spAutoFit/>
          </a:bodyPr>
          <a:lstStyle/>
          <a:p>
            <a:pPr algn="just">
              <a:lnSpc>
                <a:spcPts val="3120"/>
              </a:lnSpc>
            </a:pPr>
            <a:r>
              <a:rPr lang="en-US" sz="2737">
                <a:solidFill>
                  <a:srgbClr val="593E37"/>
                </a:solidFill>
                <a:latin typeface="Mali"/>
              </a:rPr>
              <a:t>Secara ringkas prosedur eliminasi dan penyesuaian dalam penyusunan laporan keuangan konsolidasi adalah sebagai berikut:</a:t>
            </a:r>
          </a:p>
          <a:p>
            <a:pPr algn="just">
              <a:lnSpc>
                <a:spcPts val="3120"/>
              </a:lnSpc>
            </a:pPr>
            <a:r>
              <a:rPr lang="en-US" sz="2737">
                <a:solidFill>
                  <a:srgbClr val="593E37"/>
                </a:solidFill>
                <a:latin typeface="Mali"/>
              </a:rPr>
              <a:t>  </a:t>
            </a:r>
          </a:p>
          <a:p>
            <a:pPr algn="just">
              <a:lnSpc>
                <a:spcPts val="3120"/>
              </a:lnSpc>
            </a:pPr>
            <a:r>
              <a:rPr lang="en-US" sz="2737">
                <a:solidFill>
                  <a:srgbClr val="593E37"/>
                </a:solidFill>
                <a:latin typeface="Mali"/>
              </a:rPr>
              <a:t>A. Investasi</a:t>
            </a:r>
          </a:p>
          <a:p>
            <a:pPr algn="just">
              <a:lnSpc>
                <a:spcPts val="3120"/>
              </a:lnSpc>
            </a:pPr>
            <a:r>
              <a:rPr lang="en-US" sz="2737">
                <a:solidFill>
                  <a:srgbClr val="593E37"/>
                </a:solidFill>
                <a:latin typeface="Mali"/>
              </a:rPr>
              <a:t>         1. Akun investasi dieliminasi dengan ekuitas entitas anak.</a:t>
            </a:r>
          </a:p>
          <a:p>
            <a:pPr algn="just">
              <a:lnSpc>
                <a:spcPts val="3120"/>
              </a:lnSpc>
            </a:pPr>
            <a:r>
              <a:rPr lang="en-US" sz="2737">
                <a:solidFill>
                  <a:srgbClr val="593E37"/>
                </a:solidFill>
                <a:latin typeface="Mali"/>
              </a:rPr>
              <a:t>         2. Akun kepentingan non pengendali akan muncul jika </a:t>
            </a:r>
          </a:p>
          <a:p>
            <a:pPr algn="just">
              <a:lnSpc>
                <a:spcPts val="3120"/>
              </a:lnSpc>
            </a:pPr>
            <a:r>
              <a:rPr lang="en-US" sz="2737">
                <a:solidFill>
                  <a:srgbClr val="593E37"/>
                </a:solidFill>
                <a:latin typeface="Mali"/>
              </a:rPr>
              <a:t>             Kepemilikan pada entitas anak tidak 100%.</a:t>
            </a:r>
          </a:p>
          <a:p>
            <a:pPr algn="just">
              <a:lnSpc>
                <a:spcPts val="3120"/>
              </a:lnSpc>
            </a:pPr>
            <a:r>
              <a:rPr lang="en-US" sz="2737">
                <a:solidFill>
                  <a:srgbClr val="593E37"/>
                </a:solidFill>
                <a:latin typeface="Mali"/>
              </a:rPr>
              <a:t>         3. Perhitungan perbedaan nilai wajar dan nilai buku dalam</a:t>
            </a:r>
          </a:p>
          <a:p>
            <a:pPr algn="just">
              <a:lnSpc>
                <a:spcPts val="3120"/>
              </a:lnSpc>
            </a:pPr>
            <a:r>
              <a:rPr lang="en-US" sz="2737">
                <a:solidFill>
                  <a:srgbClr val="593E37"/>
                </a:solidFill>
                <a:latin typeface="Mali"/>
              </a:rPr>
              <a:t>             konsolidasi (nilai wajar yang dikonsolidasi).</a:t>
            </a:r>
          </a:p>
          <a:p>
            <a:pPr algn="just">
              <a:lnSpc>
                <a:spcPts val="3120"/>
              </a:lnSpc>
            </a:pPr>
            <a:r>
              <a:rPr lang="en-US" sz="2737">
                <a:solidFill>
                  <a:srgbClr val="593E37"/>
                </a:solidFill>
                <a:latin typeface="Mali"/>
              </a:rPr>
              <a:t>         4. Goodwill muncul jika nilai perolehan tidak sama dengan nilai wajar</a:t>
            </a:r>
          </a:p>
          <a:p>
            <a:pPr algn="just">
              <a:lnSpc>
                <a:spcPts val="3120"/>
              </a:lnSpc>
            </a:pPr>
            <a:r>
              <a:rPr lang="en-US" sz="2737">
                <a:solidFill>
                  <a:srgbClr val="593E37"/>
                </a:solidFill>
                <a:latin typeface="Mali"/>
              </a:rPr>
              <a:t>            </a:t>
            </a:r>
          </a:p>
          <a:p>
            <a:pPr algn="just">
              <a:lnSpc>
                <a:spcPts val="3120"/>
              </a:lnSpc>
            </a:pPr>
            <a:r>
              <a:rPr lang="en-US" sz="2737">
                <a:solidFill>
                  <a:srgbClr val="593E37"/>
                </a:solidFill>
                <a:latin typeface="Mali"/>
              </a:rPr>
              <a:t>B. Akun</a:t>
            </a:r>
          </a:p>
          <a:p>
            <a:pPr algn="just">
              <a:lnSpc>
                <a:spcPts val="3120"/>
              </a:lnSpc>
            </a:pPr>
            <a:r>
              <a:rPr lang="en-US" sz="2737">
                <a:solidFill>
                  <a:srgbClr val="593E37"/>
                </a:solidFill>
                <a:latin typeface="Mali"/>
              </a:rPr>
              <a:t>        1.  Akun resiprokal (transaksi yang timbul antara anak dan </a:t>
            </a:r>
          </a:p>
          <a:p>
            <a:pPr algn="just">
              <a:lnSpc>
                <a:spcPts val="3120"/>
              </a:lnSpc>
            </a:pPr>
            <a:r>
              <a:rPr lang="en-US" sz="2737">
                <a:solidFill>
                  <a:srgbClr val="593E37"/>
                </a:solidFill>
                <a:latin typeface="Mali"/>
              </a:rPr>
              <a:t>            Induk) harus dieliminasi, contoh: utang – piutang</a:t>
            </a:r>
          </a:p>
          <a:p>
            <a:pPr algn="just">
              <a:lnSpc>
                <a:spcPts val="3120"/>
              </a:lnSpc>
            </a:pPr>
            <a:endParaRPr lang="en-US" sz="2737">
              <a:solidFill>
                <a:srgbClr val="593E37"/>
              </a:solidFill>
              <a:latin typeface="Mali"/>
            </a:endParaRPr>
          </a:p>
          <a:p>
            <a:pPr algn="just">
              <a:lnSpc>
                <a:spcPts val="3120"/>
              </a:lnSpc>
            </a:pPr>
            <a:endParaRPr lang="en-US" sz="2737">
              <a:solidFill>
                <a:srgbClr val="593E37"/>
              </a:solidFill>
              <a:latin typeface="Mali"/>
            </a:endParaRPr>
          </a:p>
          <a:p>
            <a:pPr algn="just">
              <a:lnSpc>
                <a:spcPts val="3120"/>
              </a:lnSpc>
            </a:pPr>
            <a:endParaRPr lang="en-US" sz="2737">
              <a:solidFill>
                <a:srgbClr val="593E37"/>
              </a:solidFill>
              <a:latin typeface="Mali"/>
            </a:endParaRPr>
          </a:p>
          <a:p>
            <a:pPr algn="just">
              <a:lnSpc>
                <a:spcPts val="3120"/>
              </a:lnSpc>
            </a:pPr>
            <a:endParaRPr lang="en-US" sz="2737">
              <a:solidFill>
                <a:srgbClr val="593E37"/>
              </a:solidFill>
              <a:latin typeface="Mali"/>
            </a:endParaRPr>
          </a:p>
          <a:p>
            <a:pPr algn="just">
              <a:lnSpc>
                <a:spcPts val="3120"/>
              </a:lnSpc>
            </a:pPr>
            <a:endParaRPr lang="en-US" sz="2737">
              <a:solidFill>
                <a:srgbClr val="593E37"/>
              </a:solidFill>
              <a:latin typeface="Mali"/>
            </a:endParaRPr>
          </a:p>
          <a:p>
            <a:pPr algn="just">
              <a:lnSpc>
                <a:spcPts val="3120"/>
              </a:lnSpc>
            </a:pPr>
            <a:endParaRPr lang="en-US" sz="2737">
              <a:solidFill>
                <a:srgbClr val="593E37"/>
              </a:solidFill>
              <a:latin typeface="Mali"/>
            </a:endParaRPr>
          </a:p>
          <a:p>
            <a:pPr algn="just">
              <a:lnSpc>
                <a:spcPts val="3120"/>
              </a:lnSpc>
            </a:pPr>
            <a:endParaRPr lang="en-US" sz="2737">
              <a:solidFill>
                <a:srgbClr val="593E37"/>
              </a:solidFill>
              <a:latin typeface="Mali"/>
            </a:endParaRPr>
          </a:p>
          <a:p>
            <a:pPr algn="just">
              <a:lnSpc>
                <a:spcPts val="3120"/>
              </a:lnSpc>
            </a:pPr>
            <a:endParaRPr lang="en-US" sz="2737">
              <a:solidFill>
                <a:srgbClr val="593E37"/>
              </a:solidFill>
              <a:latin typeface="Mali"/>
            </a:endParaRPr>
          </a:p>
          <a:p>
            <a:pPr algn="just">
              <a:lnSpc>
                <a:spcPts val="3120"/>
              </a:lnSpc>
            </a:pPr>
            <a:endParaRPr lang="en-US" sz="2737">
              <a:solidFill>
                <a:srgbClr val="593E37"/>
              </a:solidFill>
              <a:latin typeface="Mali"/>
            </a:endParaRPr>
          </a:p>
          <a:p>
            <a:pPr algn="just">
              <a:lnSpc>
                <a:spcPts val="3120"/>
              </a:lnSpc>
            </a:pPr>
            <a:endParaRPr lang="en-US" sz="2737">
              <a:solidFill>
                <a:srgbClr val="593E37"/>
              </a:solidFill>
              <a:latin typeface="Mali"/>
            </a:endParaRPr>
          </a:p>
        </p:txBody>
      </p:sp>
      <p:sp>
        <p:nvSpPr>
          <p:cNvPr id="1048670" name="TextBox 11"/>
          <p:cNvSpPr txBox="1"/>
          <p:nvPr/>
        </p:nvSpPr>
        <p:spPr>
          <a:xfrm>
            <a:off x="1832460" y="583073"/>
            <a:ext cx="14623081" cy="1845945"/>
          </a:xfrm>
          <a:prstGeom prst="rect">
            <a:avLst/>
          </a:prstGeom>
        </p:spPr>
        <p:txBody>
          <a:bodyPr lIns="0" tIns="0" rIns="0" bIns="0" rtlCol="0" anchor="t">
            <a:spAutoFit/>
          </a:bodyPr>
          <a:lstStyle/>
          <a:p>
            <a:pPr algn="ctr">
              <a:lnSpc>
                <a:spcPts val="4845"/>
              </a:lnSpc>
            </a:pPr>
            <a:r>
              <a:rPr lang="en-US" sz="5700">
                <a:solidFill>
                  <a:srgbClr val="593E37"/>
                </a:solidFill>
                <a:latin typeface="Berkshire Swash"/>
              </a:rPr>
              <a:t>Transaksi-transaksi yang Perlu Dilakukan </a:t>
            </a:r>
          </a:p>
          <a:p>
            <a:pPr algn="ctr">
              <a:lnSpc>
                <a:spcPts val="4845"/>
              </a:lnSpc>
            </a:pPr>
            <a:r>
              <a:rPr lang="en-US" sz="5700">
                <a:solidFill>
                  <a:srgbClr val="593E37"/>
                </a:solidFill>
                <a:latin typeface="Berkshire Swash"/>
              </a:rPr>
              <a:t>Eliminasi dalam Penyusunan Laporan Keuangan Konsolidasi</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1798</Words>
  <Application>Microsoft Office PowerPoint</Application>
  <PresentationFormat>Custom</PresentationFormat>
  <Paragraphs>161</Paragraphs>
  <Slides>26</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26</vt:i4>
      </vt:variant>
    </vt:vector>
  </HeadingPairs>
  <TitlesOfParts>
    <vt:vector size="39" baseType="lpstr">
      <vt:lpstr>Le Petit Cochon Bold</vt:lpstr>
      <vt:lpstr>Quicksand Medium Bold</vt:lpstr>
      <vt:lpstr>Arial</vt:lpstr>
      <vt:lpstr>Mali Bold</vt:lpstr>
      <vt:lpstr>Berkshire Swash</vt:lpstr>
      <vt:lpstr>Le Petit Cochon</vt:lpstr>
      <vt:lpstr>Calibri</vt:lpstr>
      <vt:lpstr>Mali</vt:lpstr>
      <vt:lpstr>ITC Benguiat Bold</vt:lpstr>
      <vt:lpstr>Hammersmith One</vt:lpstr>
      <vt:lpstr>Open Sans</vt:lpstr>
      <vt:lpstr>Quicksand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Salinan dari disusun oleh KElompok 1</dc:title>
  <dc:creator>M2010J19SG</dc:creator>
  <cp:lastModifiedBy>User</cp:lastModifiedBy>
  <cp:revision>1</cp:revision>
  <dcterms:created xsi:type="dcterms:W3CDTF">2006-08-15T10:00:00Z</dcterms:created>
  <dcterms:modified xsi:type="dcterms:W3CDTF">2025-02-13T08:16:50Z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6b9f0404397646eab70b55100a1e0afb</vt:lpwstr>
  </property>
</Properties>
</file>